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4" r:id="rId2"/>
    <p:sldId id="261" r:id="rId3"/>
    <p:sldId id="262" r:id="rId4"/>
    <p:sldId id="265" r:id="rId5"/>
    <p:sldId id="263" r:id="rId6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3300"/>
    <a:srgbClr val="0000CC"/>
    <a:srgbClr val="3EA768"/>
    <a:srgbClr val="F49F51"/>
    <a:srgbClr val="FED29D"/>
    <a:srgbClr val="777FBE"/>
    <a:srgbClr val="F277A3"/>
    <a:srgbClr val="ED6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สไตล์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 showGuides="1">
      <p:cViewPr>
        <p:scale>
          <a:sx n="125" d="100"/>
          <a:sy n="125" d="100"/>
        </p:scale>
        <p:origin x="156" y="-5460"/>
      </p:cViewPr>
      <p:guideLst>
        <p:guide orient="horz" pos="3367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08/01/65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210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08/01/65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175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08/01/65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91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08/01/65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53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08/01/65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070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08/01/65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202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08/01/65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16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08/01/65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07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08/01/65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248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08/01/65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194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08/01/65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66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2532B-E30F-0D4C-AE03-D24A018867B8}" type="datetimeFigureOut">
              <a:rPr lang="th-TH" smtClean="0"/>
              <a:t>08/01/65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28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g"/><Relationship Id="rId28" Type="http://schemas.microsoft.com/office/2007/relationships/hdphoto" Target="../media/hdphoto1.wdp"/><Relationship Id="rId10" Type="http://schemas.openxmlformats.org/officeDocument/2006/relationships/image" Target="../media/image9.png"/><Relationship Id="rId19" Type="http://schemas.openxmlformats.org/officeDocument/2006/relationships/image" Target="../media/image18.gif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g"/><Relationship Id="rId27" Type="http://schemas.openxmlformats.org/officeDocument/2006/relationships/image" Target="../media/image26.png"/><Relationship Id="rId30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46.png"/><Relationship Id="rId3" Type="http://schemas.openxmlformats.org/officeDocument/2006/relationships/image" Target="../media/image30.png"/><Relationship Id="rId21" Type="http://schemas.openxmlformats.org/officeDocument/2006/relationships/image" Target="../media/image42.png"/><Relationship Id="rId7" Type="http://schemas.openxmlformats.org/officeDocument/2006/relationships/image" Target="../media/image34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16.png"/><Relationship Id="rId2" Type="http://schemas.openxmlformats.org/officeDocument/2006/relationships/image" Target="../media/image29.png"/><Relationship Id="rId16" Type="http://schemas.openxmlformats.org/officeDocument/2006/relationships/image" Target="../media/image13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45.png"/><Relationship Id="rId5" Type="http://schemas.openxmlformats.org/officeDocument/2006/relationships/image" Target="../media/image32.png"/><Relationship Id="rId15" Type="http://schemas.openxmlformats.org/officeDocument/2006/relationships/image" Target="../media/image39.png"/><Relationship Id="rId23" Type="http://schemas.openxmlformats.org/officeDocument/2006/relationships/image" Target="../media/image44.png"/><Relationship Id="rId10" Type="http://schemas.openxmlformats.org/officeDocument/2006/relationships/image" Target="../media/image37.png"/><Relationship Id="rId19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12.png"/><Relationship Id="rId2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16.png"/><Relationship Id="rId3" Type="http://schemas.openxmlformats.org/officeDocument/2006/relationships/image" Target="../media/image48.png"/><Relationship Id="rId21" Type="http://schemas.openxmlformats.org/officeDocument/2006/relationships/image" Target="../media/image41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13.png"/><Relationship Id="rId25" Type="http://schemas.openxmlformats.org/officeDocument/2006/relationships/image" Target="../media/image45.png"/><Relationship Id="rId2" Type="http://schemas.openxmlformats.org/officeDocument/2006/relationships/image" Target="../media/image47.png"/><Relationship Id="rId16" Type="http://schemas.openxmlformats.org/officeDocument/2006/relationships/image" Target="../media/image39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44.png"/><Relationship Id="rId5" Type="http://schemas.openxmlformats.org/officeDocument/2006/relationships/image" Target="../media/image50.png"/><Relationship Id="rId15" Type="http://schemas.openxmlformats.org/officeDocument/2006/relationships/image" Target="../media/image12.png"/><Relationship Id="rId23" Type="http://schemas.openxmlformats.org/officeDocument/2006/relationships/image" Target="../media/image43.png"/><Relationship Id="rId10" Type="http://schemas.openxmlformats.org/officeDocument/2006/relationships/image" Target="../media/image55.png"/><Relationship Id="rId19" Type="http://schemas.openxmlformats.org/officeDocument/2006/relationships/image" Target="../media/image1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11.png"/><Relationship Id="rId22" Type="http://schemas.openxmlformats.org/officeDocument/2006/relationships/image" Target="../media/image42.png"/><Relationship Id="rId27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2.png"/><Relationship Id="rId18" Type="http://schemas.openxmlformats.org/officeDocument/2006/relationships/image" Target="../media/image40.png"/><Relationship Id="rId3" Type="http://schemas.openxmlformats.org/officeDocument/2006/relationships/image" Target="../media/image59.png"/><Relationship Id="rId21" Type="http://schemas.openxmlformats.org/officeDocument/2006/relationships/image" Target="../media/image43.png"/><Relationship Id="rId7" Type="http://schemas.openxmlformats.org/officeDocument/2006/relationships/image" Target="../media/image63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46.png"/><Relationship Id="rId2" Type="http://schemas.openxmlformats.org/officeDocument/2006/relationships/image" Target="../media/image58.png"/><Relationship Id="rId16" Type="http://schemas.openxmlformats.org/officeDocument/2006/relationships/image" Target="../media/image14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0.png"/><Relationship Id="rId24" Type="http://schemas.openxmlformats.org/officeDocument/2006/relationships/image" Target="../media/image16.png"/><Relationship Id="rId5" Type="http://schemas.openxmlformats.org/officeDocument/2006/relationships/image" Target="../media/image61.png"/><Relationship Id="rId15" Type="http://schemas.openxmlformats.org/officeDocument/2006/relationships/image" Target="../media/image13.png"/><Relationship Id="rId23" Type="http://schemas.openxmlformats.org/officeDocument/2006/relationships/image" Target="../media/image45.png"/><Relationship Id="rId10" Type="http://schemas.openxmlformats.org/officeDocument/2006/relationships/image" Target="../media/image66.png"/><Relationship Id="rId19" Type="http://schemas.openxmlformats.org/officeDocument/2006/relationships/image" Target="../media/image4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39.png"/><Relationship Id="rId2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2.png"/><Relationship Id="rId18" Type="http://schemas.openxmlformats.org/officeDocument/2006/relationships/image" Target="../media/image40.png"/><Relationship Id="rId3" Type="http://schemas.openxmlformats.org/officeDocument/2006/relationships/image" Target="../media/image68.png"/><Relationship Id="rId21" Type="http://schemas.openxmlformats.org/officeDocument/2006/relationships/image" Target="../media/image43.png"/><Relationship Id="rId7" Type="http://schemas.openxmlformats.org/officeDocument/2006/relationships/image" Target="../media/image72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46.png"/><Relationship Id="rId2" Type="http://schemas.openxmlformats.org/officeDocument/2006/relationships/image" Target="../media/image67.png"/><Relationship Id="rId16" Type="http://schemas.openxmlformats.org/officeDocument/2006/relationships/image" Target="../media/image14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0.png"/><Relationship Id="rId24" Type="http://schemas.openxmlformats.org/officeDocument/2006/relationships/image" Target="../media/image16.png"/><Relationship Id="rId5" Type="http://schemas.openxmlformats.org/officeDocument/2006/relationships/image" Target="../media/image70.png"/><Relationship Id="rId15" Type="http://schemas.openxmlformats.org/officeDocument/2006/relationships/image" Target="../media/image13.png"/><Relationship Id="rId23" Type="http://schemas.openxmlformats.org/officeDocument/2006/relationships/image" Target="../media/image45.png"/><Relationship Id="rId10" Type="http://schemas.openxmlformats.org/officeDocument/2006/relationships/image" Target="../media/image75.png"/><Relationship Id="rId19" Type="http://schemas.openxmlformats.org/officeDocument/2006/relationships/image" Target="../media/image41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39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785EF79-506F-4A03-BD51-685DF16E4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" y="0"/>
            <a:ext cx="7561594" cy="10688638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21EB8171-88DC-4A40-BCF5-D545C3BA6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3388" y="506102"/>
            <a:ext cx="6459541" cy="9170160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62A9F9DD-BE49-410E-8625-1786D23310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3993245"/>
            <a:ext cx="7562849" cy="6684936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01E9279D-9536-4CD8-A528-14A5391931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75462" y="406452"/>
            <a:ext cx="4287387" cy="95376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AA5C555-9EDA-4487-AA2F-DACE602996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4303" y="3897585"/>
            <a:ext cx="1380700" cy="40957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8D53A90-FFB1-488A-A719-C2B04611396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05297" y="5593332"/>
            <a:ext cx="2505075" cy="40005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ABD2782-BEAF-4E04-A486-81DD98E3B4C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26855" y="8225791"/>
            <a:ext cx="2564719" cy="40957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997D4BB-33C9-4525-8481-97B8A406AA2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035749" y="1731820"/>
            <a:ext cx="3238500" cy="409575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02473388-BFAA-4CBA-9902-82FB7C7003F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724907" y="1552763"/>
            <a:ext cx="676275" cy="685800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7CFF732D-93AE-4079-AFDE-B16136DF373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804687" y="515207"/>
            <a:ext cx="676275" cy="685800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1975CACC-3A57-4BCC-BFBE-6EEE118FA31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0" y="0"/>
            <a:ext cx="3070745" cy="2933659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58C71AD1-B396-4FD3-8D2C-935790EEF60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035749" y="3997711"/>
            <a:ext cx="3238500" cy="40957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C1E49316-6914-4430-BB15-596EE32CA6D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724907" y="3818654"/>
            <a:ext cx="676275" cy="68580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13148F0-6CAD-4E4E-95F8-070F7631AA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023906" y="7904917"/>
            <a:ext cx="3238500" cy="409575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457E8128-1903-4F71-9CBA-BE02FA05A48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713064" y="7725860"/>
            <a:ext cx="676275" cy="685800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C45B0E21-4130-478C-9EF3-421D60DA7F5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035749" y="6272366"/>
            <a:ext cx="3238500" cy="437148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9CD4E290-6848-4D82-971C-0824C9AB340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724907" y="6200659"/>
            <a:ext cx="676275" cy="685800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DE0CDA27-36FA-41C0-996C-A00B0224F5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756" y="581310"/>
            <a:ext cx="2172843" cy="2200581"/>
          </a:xfrm>
          <a:prstGeom prst="rect">
            <a:avLst/>
          </a:prstGeom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A7F1466D-B2FF-4D62-8C80-8EDB4177D4C8}"/>
              </a:ext>
            </a:extLst>
          </p:cNvPr>
          <p:cNvSpPr txBox="1"/>
          <p:nvPr/>
        </p:nvSpPr>
        <p:spPr>
          <a:xfrm>
            <a:off x="3294091" y="473265"/>
            <a:ext cx="378043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800" dirty="0">
                <a:solidFill>
                  <a:srgbClr val="0000C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ครูดีเด่น ๒๕๖๕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69EDD808-569B-45AD-95FA-D32019F3B0D1}"/>
              </a:ext>
            </a:extLst>
          </p:cNvPr>
          <p:cNvSpPr txBox="1"/>
          <p:nvPr/>
        </p:nvSpPr>
        <p:spPr>
          <a:xfrm>
            <a:off x="-82383" y="2817970"/>
            <a:ext cx="39338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นายไทยสมุทร  พล</a:t>
            </a:r>
            <a:r>
              <a:rPr lang="th-TH" sz="24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หงษ์</a:t>
            </a:r>
            <a:endParaRPr lang="th-TH" sz="24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ตำแหน่ง ครู วิทยฐานะ ครูชำนาญการ</a:t>
            </a:r>
          </a:p>
          <a:p>
            <a:pPr algn="ctr"/>
            <a:r>
              <a:rPr lang="th-TH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โรงเรียนบัวขาว</a:t>
            </a:r>
            <a:r>
              <a:rPr lang="en-US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สังกัดองค์การบริหารส่วนจังหวัดกาฬสินธุ์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4F4346E9-E218-42EC-BF4D-37BB363766FE}"/>
              </a:ext>
            </a:extLst>
          </p:cNvPr>
          <p:cNvSpPr txBox="1"/>
          <p:nvPr/>
        </p:nvSpPr>
        <p:spPr>
          <a:xfrm>
            <a:off x="197077" y="4313195"/>
            <a:ext cx="3804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</a:t>
            </a:r>
            <a:r>
              <a:rPr lang="en-US" sz="2000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2000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เกิดเมื่อวันที่ 27 มิถุนายน 2520 อายุ 44 ปี</a:t>
            </a:r>
          </a:p>
          <a:p>
            <a:r>
              <a:rPr lang="th-TH" sz="2000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</a:t>
            </a:r>
            <a:r>
              <a:rPr lang="en-US" sz="2000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2000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ภูมิลำเนา บ้านสันติสุข เลขที่ 55 หมู่ 7 </a:t>
            </a:r>
          </a:p>
          <a:p>
            <a:r>
              <a:rPr lang="th-TH" sz="2000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en-US" sz="2000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000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ตำบลกุดปลาค้าว อำเภอเขาวง จังหวัดกาฬสินธุ์</a:t>
            </a:r>
          </a:p>
          <a:p>
            <a:r>
              <a:rPr lang="th-TH" sz="2000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</a:t>
            </a:r>
            <a:r>
              <a:rPr lang="en-US" sz="2000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2000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081-2662263  </a:t>
            </a:r>
            <a:r>
              <a:rPr lang="th-TH" sz="2000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</a:t>
            </a:r>
            <a:r>
              <a:rPr lang="en-US" sz="2000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thaisamutr@gmail.com</a:t>
            </a:r>
            <a:endParaRPr lang="th-TH" sz="2000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6EEE75CF-3171-4019-8B1E-F5CCEE34BD3C}"/>
              </a:ext>
            </a:extLst>
          </p:cNvPr>
          <p:cNvSpPr txBox="1"/>
          <p:nvPr/>
        </p:nvSpPr>
        <p:spPr>
          <a:xfrm>
            <a:off x="343573" y="5676574"/>
            <a:ext cx="1466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0000C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ประวัติการศึกษา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5D74A76-9117-4578-AA3D-DB5DE00DFC11}"/>
              </a:ext>
            </a:extLst>
          </p:cNvPr>
          <p:cNvSpPr txBox="1"/>
          <p:nvPr/>
        </p:nvSpPr>
        <p:spPr>
          <a:xfrm>
            <a:off x="694483" y="5950923"/>
            <a:ext cx="3342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ครุ</a:t>
            </a:r>
            <a:r>
              <a:rPr lang="th-TH" dirty="0" err="1">
                <a:solidFill>
                  <a:schemeClr val="accent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ศาส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ตรมหาบัณฑิต (คม.) </a:t>
            </a:r>
          </a:p>
          <a:p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คอมพิวเตอร์ศึกษา มรภ.มหาสารคาม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D75B6A6-BD90-4F04-8A6E-1C1ABC455A6E}"/>
              </a:ext>
            </a:extLst>
          </p:cNvPr>
          <p:cNvSpPr txBox="1"/>
          <p:nvPr/>
        </p:nvSpPr>
        <p:spPr>
          <a:xfrm>
            <a:off x="343573" y="8325600"/>
            <a:ext cx="2415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0000C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ประวัติการทำงานในวิชาชีพครู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8307F07D-B78C-48C5-BDA0-FA0C06BE92DB}"/>
              </a:ext>
            </a:extLst>
          </p:cNvPr>
          <p:cNvSpPr txBox="1"/>
          <p:nvPr/>
        </p:nvSpPr>
        <p:spPr>
          <a:xfrm>
            <a:off x="4362296" y="7954789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0000C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ภาพกิจกรรมการจัดการเรียนการสอน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21465212-02FD-4376-AD54-836BC3A1CF55}"/>
              </a:ext>
            </a:extLst>
          </p:cNvPr>
          <p:cNvSpPr txBox="1"/>
          <p:nvPr/>
        </p:nvSpPr>
        <p:spPr>
          <a:xfrm>
            <a:off x="4362296" y="6319178"/>
            <a:ext cx="27783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0000C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เกียรติประวัติและผลงานดีเด่น 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12C9ADDC-064D-488C-8EF9-98809705900A}"/>
              </a:ext>
            </a:extLst>
          </p:cNvPr>
          <p:cNvSpPr txBox="1"/>
          <p:nvPr/>
        </p:nvSpPr>
        <p:spPr>
          <a:xfrm>
            <a:off x="4389592" y="4042584"/>
            <a:ext cx="2830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0000C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การปฏิบัติงานด้านการสอน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4894DB77-2A6D-4EC7-9423-E1571A71EC22}"/>
              </a:ext>
            </a:extLst>
          </p:cNvPr>
          <p:cNvSpPr txBox="1"/>
          <p:nvPr/>
        </p:nvSpPr>
        <p:spPr>
          <a:xfrm>
            <a:off x="343573" y="3982817"/>
            <a:ext cx="1471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0000C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ประวัติส่วนตัว</a:t>
            </a:r>
          </a:p>
        </p:txBody>
      </p:sp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865F5085-FD50-4404-9488-F6AF9A616A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6055" y="558890"/>
            <a:ext cx="647700" cy="638175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C96EBAC7-8ADD-4F4A-8152-8CF8CF438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06929" y="21273"/>
            <a:ext cx="361950" cy="361950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C06801E3-8A4F-4B36-A45C-310A5F05BA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702" y="6314662"/>
            <a:ext cx="504825" cy="466725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495A521A-14FE-4A80-9656-1C08A65216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47801" y="7850996"/>
            <a:ext cx="428625" cy="409575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5E1DA236-9418-4AA1-B021-A9368E1C62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00176" y="1673532"/>
            <a:ext cx="476250" cy="457200"/>
          </a:xfrm>
          <a:prstGeom prst="rect">
            <a:avLst/>
          </a:prstGeom>
        </p:spPr>
      </p:pic>
      <p:sp>
        <p:nvSpPr>
          <p:cNvPr id="63" name="วงรี 62">
            <a:extLst>
              <a:ext uri="{FF2B5EF4-FFF2-40B4-BE49-F238E27FC236}">
                <a16:creationId xmlns:a16="http://schemas.microsoft.com/office/drawing/2014/main" id="{5A97BBA1-9C9A-4801-96B8-4ECD4D822C09}"/>
              </a:ext>
            </a:extLst>
          </p:cNvPr>
          <p:cNvSpPr/>
          <p:nvPr/>
        </p:nvSpPr>
        <p:spPr>
          <a:xfrm>
            <a:off x="846163" y="722825"/>
            <a:ext cx="1913328" cy="1913328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01AAC747-07BB-436C-AB24-6CE34262259B}"/>
              </a:ext>
            </a:extLst>
          </p:cNvPr>
          <p:cNvSpPr txBox="1"/>
          <p:nvPr/>
        </p:nvSpPr>
        <p:spPr>
          <a:xfrm>
            <a:off x="4472479" y="1784250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0000C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ความรู้ในการปฏิบัติงาน </a:t>
            </a:r>
          </a:p>
        </p:txBody>
      </p:sp>
      <p:pic>
        <p:nvPicPr>
          <p:cNvPr id="85" name="รูปภาพ 8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1299151-A443-4F61-8764-6ADFFDA603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24721" y="809612"/>
            <a:ext cx="1143000" cy="9239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0D45E69-C737-433F-B451-46737770682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796" r="8798" b="47601"/>
          <a:stretch/>
        </p:blipFill>
        <p:spPr>
          <a:xfrm>
            <a:off x="875720" y="797086"/>
            <a:ext cx="1897095" cy="1825265"/>
          </a:xfrm>
          <a:prstGeom prst="ellips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id="{16257354-8D3C-4273-8AB1-8DB9071759D9}"/>
              </a:ext>
            </a:extLst>
          </p:cNvPr>
          <p:cNvSpPr txBox="1"/>
          <p:nvPr/>
        </p:nvSpPr>
        <p:spPr>
          <a:xfrm>
            <a:off x="3479415" y="-2088"/>
            <a:ext cx="3598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24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วันครู ครั้งที่ 66 // 16 มกราคม 2565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1E42438-4A0C-4F70-A093-CB9CC154E4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34362" y="113182"/>
            <a:ext cx="1621545" cy="1732370"/>
          </a:xfrm>
          <a:prstGeom prst="rect">
            <a:avLst/>
          </a:prstGeom>
        </p:spPr>
      </p:pic>
      <p:sp>
        <p:nvSpPr>
          <p:cNvPr id="88" name="กล่องข้อความ 87">
            <a:extLst>
              <a:ext uri="{FF2B5EF4-FFF2-40B4-BE49-F238E27FC236}">
                <a16:creationId xmlns:a16="http://schemas.microsoft.com/office/drawing/2014/main" id="{AE37AD6E-9607-4D4A-A6B7-B4871887BC07}"/>
              </a:ext>
            </a:extLst>
          </p:cNvPr>
          <p:cNvSpPr txBox="1"/>
          <p:nvPr/>
        </p:nvSpPr>
        <p:spPr>
          <a:xfrm>
            <a:off x="3376568" y="991720"/>
            <a:ext cx="4050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33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สมาคมครูและบุคลากรทางการศึกษากุฉินารายณ์</a:t>
            </a:r>
            <a:endParaRPr lang="en-US" sz="2000" b="1" dirty="0">
              <a:solidFill>
                <a:srgbClr val="0033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CBAF0FCC-1CF7-4DBA-95AE-240A43EABD3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030" t="20708"/>
          <a:stretch/>
        </p:blipFill>
        <p:spPr>
          <a:xfrm>
            <a:off x="3450182" y="8491231"/>
            <a:ext cx="1926581" cy="116783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2E9D3E27-C94D-430B-B5E6-2122760047A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65803" y="8339825"/>
            <a:ext cx="1737968" cy="125132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937E009B-7D69-496D-9901-2BD8778B4CDC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9304" t="33242"/>
          <a:stretch/>
        </p:blipFill>
        <p:spPr>
          <a:xfrm>
            <a:off x="4173802" y="9642554"/>
            <a:ext cx="1665301" cy="91932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9715482A-1AD1-42FE-8164-1CAE40B59F7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56060" y="9572205"/>
            <a:ext cx="1132975" cy="8485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3" name="รูปภาพ 92">
            <a:extLst>
              <a:ext uri="{FF2B5EF4-FFF2-40B4-BE49-F238E27FC236}">
                <a16:creationId xmlns:a16="http://schemas.microsoft.com/office/drawing/2014/main" id="{B541BCC4-1D86-4500-9F81-7FADC412CD3F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47902" t="17988" r="14886" b="39560"/>
          <a:stretch/>
        </p:blipFill>
        <p:spPr>
          <a:xfrm>
            <a:off x="3493166" y="9357253"/>
            <a:ext cx="1042317" cy="1030439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96" name="กล่องข้อความ 95">
            <a:extLst>
              <a:ext uri="{FF2B5EF4-FFF2-40B4-BE49-F238E27FC236}">
                <a16:creationId xmlns:a16="http://schemas.microsoft.com/office/drawing/2014/main" id="{C62C70BE-C063-4680-ABFE-BE844FD45F99}"/>
              </a:ext>
            </a:extLst>
          </p:cNvPr>
          <p:cNvSpPr txBox="1"/>
          <p:nvPr/>
        </p:nvSpPr>
        <p:spPr>
          <a:xfrm>
            <a:off x="694483" y="6515167"/>
            <a:ext cx="3342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33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ครุ</a:t>
            </a:r>
            <a:r>
              <a:rPr lang="th-TH" dirty="0" err="1">
                <a:solidFill>
                  <a:srgbClr val="0033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ศา</a:t>
            </a:r>
            <a:r>
              <a:rPr lang="th-TH" dirty="0">
                <a:solidFill>
                  <a:srgbClr val="0033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สตรบัณฑิต (</a:t>
            </a:r>
            <a:r>
              <a:rPr lang="th-TH" dirty="0" err="1">
                <a:solidFill>
                  <a:srgbClr val="0033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ค.บ</a:t>
            </a:r>
            <a:r>
              <a:rPr lang="th-TH" dirty="0">
                <a:solidFill>
                  <a:srgbClr val="0033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.) </a:t>
            </a:r>
          </a:p>
          <a:p>
            <a:r>
              <a:rPr lang="th-TH" dirty="0">
                <a:solidFill>
                  <a:srgbClr val="0033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คอมพิวเตอร์ศึกษา สถาบันราช</a:t>
            </a:r>
            <a:r>
              <a:rPr lang="th-TH" dirty="0" err="1">
                <a:solidFill>
                  <a:srgbClr val="0033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ภัฎ</a:t>
            </a:r>
            <a:r>
              <a:rPr lang="th-TH" dirty="0">
                <a:solidFill>
                  <a:srgbClr val="0033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อุดรธานี</a:t>
            </a:r>
          </a:p>
        </p:txBody>
      </p:sp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id="{EC3A4843-D9FF-4558-80DB-85CD4EB4AADA}"/>
              </a:ext>
            </a:extLst>
          </p:cNvPr>
          <p:cNvSpPr txBox="1"/>
          <p:nvPr/>
        </p:nvSpPr>
        <p:spPr>
          <a:xfrm>
            <a:off x="694483" y="7067070"/>
            <a:ext cx="2906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มัธยมศึกษาปีที่ 1 – 6 </a:t>
            </a:r>
            <a:br>
              <a:rPr lang="th-TH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dirty="0">
                <a:solidFill>
                  <a:srgbClr val="FF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โรงเรียนเขาวงพิทยาคาร อำเภอเขาวง</a:t>
            </a:r>
          </a:p>
        </p:txBody>
      </p:sp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id="{2A73FCF9-5EB0-44AA-AECA-FAD2AF1EF10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3619" y="5979515"/>
            <a:ext cx="589147" cy="589147"/>
          </a:xfrm>
          <a:prstGeom prst="rect">
            <a:avLst/>
          </a:prstGeom>
        </p:spPr>
      </p:pic>
      <p:pic>
        <p:nvPicPr>
          <p:cNvPr id="101" name="รูปภาพ 100">
            <a:extLst>
              <a:ext uri="{FF2B5EF4-FFF2-40B4-BE49-F238E27FC236}">
                <a16:creationId xmlns:a16="http://schemas.microsoft.com/office/drawing/2014/main" id="{D9D0F7B2-583F-432F-AD36-B0DF34F053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3888" y="6590589"/>
            <a:ext cx="448608" cy="571687"/>
          </a:xfrm>
          <a:prstGeom prst="rect">
            <a:avLst/>
          </a:prstGeom>
        </p:spPr>
      </p:pic>
      <p:pic>
        <p:nvPicPr>
          <p:cNvPr id="103" name="รูปภาพ 102">
            <a:extLst>
              <a:ext uri="{FF2B5EF4-FFF2-40B4-BE49-F238E27FC236}">
                <a16:creationId xmlns:a16="http://schemas.microsoft.com/office/drawing/2014/main" id="{954B5CDE-8CF3-4841-9E30-3CB243354BB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79" y="7186047"/>
            <a:ext cx="482226" cy="469336"/>
          </a:xfrm>
          <a:prstGeom prst="rect">
            <a:avLst/>
          </a:prstGeom>
        </p:spPr>
      </p:pic>
      <p:sp>
        <p:nvSpPr>
          <p:cNvPr id="104" name="กล่องข้อความ 103">
            <a:extLst>
              <a:ext uri="{FF2B5EF4-FFF2-40B4-BE49-F238E27FC236}">
                <a16:creationId xmlns:a16="http://schemas.microsoft.com/office/drawing/2014/main" id="{DC48C688-3444-49C0-B828-966EA6912EFE}"/>
              </a:ext>
            </a:extLst>
          </p:cNvPr>
          <p:cNvSpPr txBox="1"/>
          <p:nvPr/>
        </p:nvSpPr>
        <p:spPr>
          <a:xfrm>
            <a:off x="694483" y="7622584"/>
            <a:ext cx="2906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66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ประถมศึกษาปีที่ 1 - 6</a:t>
            </a:r>
            <a:br>
              <a:rPr lang="th-TH" dirty="0">
                <a:solidFill>
                  <a:srgbClr val="66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dirty="0">
                <a:solidFill>
                  <a:srgbClr val="66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โรงเรียนกุด</a:t>
            </a:r>
            <a:r>
              <a:rPr lang="th-TH" dirty="0" err="1">
                <a:solidFill>
                  <a:srgbClr val="66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สิมวิท</a:t>
            </a:r>
            <a:r>
              <a:rPr lang="th-TH" dirty="0">
                <a:solidFill>
                  <a:srgbClr val="660066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ยาสาร อำเภอเขาวง</a:t>
            </a:r>
          </a:p>
        </p:txBody>
      </p:sp>
      <p:pic>
        <p:nvPicPr>
          <p:cNvPr id="106" name="รูปภาพ 105">
            <a:extLst>
              <a:ext uri="{FF2B5EF4-FFF2-40B4-BE49-F238E27FC236}">
                <a16:creationId xmlns:a16="http://schemas.microsoft.com/office/drawing/2014/main" id="{01CC3DD9-922F-487B-925A-C90894CA1FC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941" y="7708576"/>
            <a:ext cx="488502" cy="474346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607BF09-EAFF-45C8-ADFB-30AAA6626E3F}"/>
              </a:ext>
            </a:extLst>
          </p:cNvPr>
          <p:cNvSpPr txBox="1"/>
          <p:nvPr/>
        </p:nvSpPr>
        <p:spPr>
          <a:xfrm>
            <a:off x="84108" y="378430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 2" panose="05020102010507070707" pitchFamily="18" charset="2"/>
              </a:rPr>
              <a:t>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8E288E20-91AB-463A-8F0E-A2FD2C1934C1}"/>
              </a:ext>
            </a:extLst>
          </p:cNvPr>
          <p:cNvSpPr txBox="1"/>
          <p:nvPr/>
        </p:nvSpPr>
        <p:spPr>
          <a:xfrm>
            <a:off x="109132" y="550960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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C033E2BD-FF49-46FD-9D73-620AE4280701}"/>
              </a:ext>
            </a:extLst>
          </p:cNvPr>
          <p:cNvSpPr txBox="1"/>
          <p:nvPr/>
        </p:nvSpPr>
        <p:spPr>
          <a:xfrm>
            <a:off x="44680" y="818967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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81CF62CA-57A2-4152-8F92-BF123F0D476A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61403" r="87759" b="33301"/>
          <a:stretch/>
        </p:blipFill>
        <p:spPr>
          <a:xfrm>
            <a:off x="3718403" y="3876005"/>
            <a:ext cx="638018" cy="566130"/>
          </a:xfrm>
          <a:prstGeom prst="rect">
            <a:avLst/>
          </a:prstGeom>
        </p:spPr>
      </p:pic>
      <p:graphicFrame>
        <p:nvGraphicFramePr>
          <p:cNvPr id="3" name="ตาราง 3">
            <a:extLst>
              <a:ext uri="{FF2B5EF4-FFF2-40B4-BE49-F238E27FC236}">
                <a16:creationId xmlns:a16="http://schemas.microsoft.com/office/drawing/2014/main" id="{6BB2BE9A-C81B-46CE-90AF-952C2207C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31251"/>
              </p:ext>
            </p:extLst>
          </p:nvPr>
        </p:nvGraphicFramePr>
        <p:xfrm>
          <a:off x="159104" y="8675043"/>
          <a:ext cx="3217464" cy="195733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87525">
                  <a:extLst>
                    <a:ext uri="{9D8B030D-6E8A-4147-A177-3AD203B41FA5}">
                      <a16:colId xmlns:a16="http://schemas.microsoft.com/office/drawing/2014/main" val="2206500732"/>
                    </a:ext>
                  </a:extLst>
                </a:gridCol>
                <a:gridCol w="1157451">
                  <a:extLst>
                    <a:ext uri="{9D8B030D-6E8A-4147-A177-3AD203B41FA5}">
                      <a16:colId xmlns:a16="http://schemas.microsoft.com/office/drawing/2014/main" val="2123321398"/>
                    </a:ext>
                  </a:extLst>
                </a:gridCol>
                <a:gridCol w="1072488">
                  <a:extLst>
                    <a:ext uri="{9D8B030D-6E8A-4147-A177-3AD203B41FA5}">
                      <a16:colId xmlns:a16="http://schemas.microsoft.com/office/drawing/2014/main" val="1505157801"/>
                    </a:ext>
                  </a:extLst>
                </a:gridCol>
              </a:tblGrid>
              <a:tr h="283594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ปีพ.ศ.</a:t>
                      </a:r>
                      <a:endParaRPr lang="en-US" sz="12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โรงเรียน</a:t>
                      </a:r>
                      <a:endParaRPr lang="en-US" sz="12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ตำแหน่ง</a:t>
                      </a:r>
                      <a:endParaRPr lang="en-US" sz="12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824249"/>
                  </a:ext>
                </a:extLst>
              </a:tr>
              <a:tr h="2537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</a:t>
                      </a:r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</a:t>
                      </a:r>
                      <a:r>
                        <a:rPr lang="en-US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3-2548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เขาวงพิทยาคาร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ครูอัตราจ้าง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66852"/>
                  </a:ext>
                </a:extLst>
              </a:tr>
              <a:tr h="253709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2549-2550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หนองห้างพิทยา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พนักงานราชการ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902525"/>
                  </a:ext>
                </a:extLst>
              </a:tr>
              <a:tr h="283594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2551-2554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บ้านนาคูพัฒนา ฯ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พนักงานราชการ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691105"/>
                  </a:ext>
                </a:extLst>
              </a:tr>
              <a:tr h="253709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2555-2558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อนุบาลนานาชาติตากสินระยอง</a:t>
                      </a:r>
                      <a:endParaRPr lang="en-US" sz="9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ครูผู้ช่วย-ครู </a:t>
                      </a:r>
                      <a:r>
                        <a:rPr lang="th-TH" sz="1200" dirty="0" err="1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คศ</a:t>
                      </a:r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.1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238379"/>
                  </a:ext>
                </a:extLst>
              </a:tr>
              <a:tr h="283594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2559-2561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อนุบาลเทศบาลต.ดงเย็น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 </a:t>
                      </a:r>
                      <a:r>
                        <a:rPr lang="th-TH" sz="1200" dirty="0" err="1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คศ</a:t>
                      </a:r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.2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451614"/>
                  </a:ext>
                </a:extLst>
              </a:tr>
              <a:tr h="283594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2562-ปัจจุบัน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บัวขาว </a:t>
                      </a:r>
                      <a:r>
                        <a:rPr lang="th-TH" sz="120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อบจ.กาฬสินธุ์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ครู </a:t>
                      </a:r>
                      <a:r>
                        <a:rPr lang="th-TH" sz="1200" dirty="0" err="1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คศ</a:t>
                      </a:r>
                      <a:r>
                        <a:rPr lang="th-TH" sz="1200" dirty="0">
                          <a:solidFill>
                            <a:srgbClr val="0000CC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.2</a:t>
                      </a:r>
                      <a:endParaRPr lang="en-US" sz="1200" dirty="0">
                        <a:solidFill>
                          <a:srgbClr val="0000CC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911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2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รูปภาพ 82">
            <a:extLst>
              <a:ext uri="{FF2B5EF4-FFF2-40B4-BE49-F238E27FC236}">
                <a16:creationId xmlns:a16="http://schemas.microsoft.com/office/drawing/2014/main" id="{8CCA5C9D-487B-4150-90AE-C3993744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" y="0"/>
            <a:ext cx="7561594" cy="10688638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21EB8171-88DC-4A40-BCF5-D545C3BA6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8" y="506102"/>
            <a:ext cx="6459542" cy="9170160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62A9F9DD-BE49-410E-8625-1786D2331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3245"/>
            <a:ext cx="7562849" cy="6684937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01E9279D-9536-4CD8-A528-14A539193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462" y="383270"/>
            <a:ext cx="4287387" cy="100012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F85170B-5234-48C7-AD0A-C906A4B66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260" y="8249585"/>
            <a:ext cx="1393404" cy="1413029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1E69C08-BBF5-457D-9E94-DF23BE998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002" y="9684926"/>
            <a:ext cx="976313" cy="99006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AA5C555-9EDA-4487-AA2F-DACE60299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02" y="3897585"/>
            <a:ext cx="2505075" cy="40957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8D53A90-FFB1-488A-A719-C2B046113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297" y="5593332"/>
            <a:ext cx="2505075" cy="40005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ABD2782-BEAF-4E04-A486-81DD98E3B4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052" y="6832417"/>
            <a:ext cx="2600325" cy="40957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F1EED41-1E7D-45FB-A0EF-FEBACF6FB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0609" y="8003853"/>
            <a:ext cx="3238500" cy="409575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067579E0-8ACB-498D-A45D-008D5256E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767" y="7824796"/>
            <a:ext cx="676275" cy="68580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997D4BB-33C9-4525-8481-97B8A406AA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0609" y="2225302"/>
            <a:ext cx="3238500" cy="409575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02473388-BFAA-4CBA-9902-82FB7C700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767" y="2046245"/>
            <a:ext cx="676275" cy="68580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C265F66-979E-43A8-ABFF-D0E1DE3010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0609" y="4042036"/>
            <a:ext cx="3238500" cy="409575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26B997C4-BB68-472A-9DF0-B335CF7B9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767" y="3876627"/>
            <a:ext cx="676275" cy="685800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8388769C-5DD2-4BC9-AB38-F52FD2B1E7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0609" y="6297936"/>
            <a:ext cx="3238500" cy="549802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B6E2C1C2-2B56-43E4-A0BF-1293FD876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767" y="6204513"/>
            <a:ext cx="676275" cy="685800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7CFF732D-93AE-4079-AFDE-B16136DF3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687" y="515207"/>
            <a:ext cx="676275" cy="685800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1975CACC-3A57-4BCC-BFBE-6EEE118FA3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070746" cy="2933659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C894E4D2-DAD3-498F-AB5C-AC5EAF1F9F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756" y="581310"/>
            <a:ext cx="2172843" cy="2200581"/>
          </a:xfrm>
          <a:prstGeom prst="rect">
            <a:avLst/>
          </a:prstGeom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895FCF86-EAAF-402A-B41E-606306C62BED}"/>
              </a:ext>
            </a:extLst>
          </p:cNvPr>
          <p:cNvSpPr txBox="1"/>
          <p:nvPr/>
        </p:nvSpPr>
        <p:spPr>
          <a:xfrm>
            <a:off x="3439234" y="386175"/>
            <a:ext cx="378043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200" dirty="0">
                <a:solidFill>
                  <a:srgbClr val="0B90A6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ON </a:t>
            </a:r>
            <a:r>
              <a:rPr lang="th-TH" sz="6200" dirty="0" err="1">
                <a:solidFill>
                  <a:srgbClr val="0B90A6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Hand</a:t>
            </a:r>
            <a:endParaRPr lang="th-TH" sz="6200" dirty="0">
              <a:solidFill>
                <a:srgbClr val="0B90A6"/>
              </a:solidFill>
              <a:effectLst>
                <a:glow rad="127000">
                  <a:schemeClr val="bg1"/>
                </a:glow>
              </a:effectLst>
              <a:latin typeface="SB - Normal " panose="02000000000000000000" pitchFamily="2" charset="0"/>
              <a:cs typeface="SB - Normal " panose="02000000000000000000" pitchFamily="2" charset="0"/>
            </a:endParaRP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E0478CF2-5372-42C3-850C-104E714807F8}"/>
              </a:ext>
            </a:extLst>
          </p:cNvPr>
          <p:cNvSpPr txBox="1"/>
          <p:nvPr/>
        </p:nvSpPr>
        <p:spPr>
          <a:xfrm>
            <a:off x="-368492" y="2918178"/>
            <a:ext cx="3780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3A8292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pPr algn="ctr"/>
            <a:r>
              <a:rPr lang="th-TH" sz="1600" dirty="0">
                <a:solidFill>
                  <a:srgbClr val="3A8292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นายไทยสมุทร พล</a:t>
            </a:r>
            <a:r>
              <a:rPr lang="th-TH" sz="1600" dirty="0" err="1">
                <a:solidFill>
                  <a:srgbClr val="3A8292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หงษ์</a:t>
            </a:r>
            <a:endParaRPr lang="th-TH" sz="1600" dirty="0">
              <a:solidFill>
                <a:srgbClr val="3A8292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ctr"/>
            <a:r>
              <a:rPr lang="th-TH" sz="1600" dirty="0">
                <a:solidFill>
                  <a:srgbClr val="3A8292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 วิทยฐานะ ครูชำนาญการ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A7418E3-CD16-4D5B-B03F-EE693A1984BC}"/>
              </a:ext>
            </a:extLst>
          </p:cNvPr>
          <p:cNvSpPr txBox="1"/>
          <p:nvPr/>
        </p:nvSpPr>
        <p:spPr>
          <a:xfrm>
            <a:off x="4327339" y="67453"/>
            <a:ext cx="2779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ครูดีเด่น ๒๕๖๕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D010622F-CC2B-41E1-8808-56497F49ABBD}"/>
              </a:ext>
            </a:extLst>
          </p:cNvPr>
          <p:cNvSpPr txBox="1"/>
          <p:nvPr/>
        </p:nvSpPr>
        <p:spPr>
          <a:xfrm>
            <a:off x="153536" y="4501877"/>
            <a:ext cx="31355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หน่วยที่ 1 : ภาษาอังกฤษเพื่อใช้ใน                      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           ชีวิตประจำวัน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เวลาเรียน : 09.30 - 10.30 น.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  : ชั้นประถมศึกษาปีที่ 6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1A24CFF5-B8D3-4CEE-9292-EF87E6815F8A}"/>
              </a:ext>
            </a:extLst>
          </p:cNvPr>
          <p:cNvSpPr txBox="1"/>
          <p:nvPr/>
        </p:nvSpPr>
        <p:spPr>
          <a:xfrm>
            <a:off x="522029" y="5691088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จำนวนนักเรียน 32 คน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A17C640B-A201-42C7-B110-437199D40470}"/>
              </a:ext>
            </a:extLst>
          </p:cNvPr>
          <p:cNvSpPr txBox="1"/>
          <p:nvPr/>
        </p:nvSpPr>
        <p:spPr>
          <a:xfrm>
            <a:off x="621972" y="6169271"/>
            <a:ext cx="396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เข้าเรียน   : 32  คน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ขาดเรียน  :  0  คน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62AC9C44-E977-4482-95BC-1E5E216085E6}"/>
              </a:ext>
            </a:extLst>
          </p:cNvPr>
          <p:cNvSpPr txBox="1"/>
          <p:nvPr/>
        </p:nvSpPr>
        <p:spPr>
          <a:xfrm>
            <a:off x="279778" y="6932225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รูปแบบที่ใช้ในการเรียนการสอน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2A0F03C8-0DFB-4B82-B30B-0B2691AF4824}"/>
              </a:ext>
            </a:extLst>
          </p:cNvPr>
          <p:cNvSpPr txBox="1"/>
          <p:nvPr/>
        </p:nvSpPr>
        <p:spPr>
          <a:xfrm>
            <a:off x="204713" y="7486223"/>
            <a:ext cx="3964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ON HAND / ON </a:t>
            </a:r>
            <a:r>
              <a:rPr lang="th-TH" sz="1600" dirty="0" err="1">
                <a:latin typeface="Mitr" panose="00000500000000000000" pitchFamily="2" charset="-34"/>
                <a:cs typeface="Mitr" panose="00000500000000000000" pitchFamily="2" charset="-34"/>
              </a:rPr>
              <a:t>Demand</a:t>
            </a:r>
            <a:endParaRPr lang="th-TH" sz="16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4534EB4F-5E7B-4ED3-AEA6-EBF9E319AB8B}"/>
              </a:ext>
            </a:extLst>
          </p:cNvPr>
          <p:cNvSpPr txBox="1"/>
          <p:nvPr/>
        </p:nvSpPr>
        <p:spPr>
          <a:xfrm>
            <a:off x="4217156" y="8041876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ภาพกิจกรรมการจัดการเรียนการสอน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BF708E12-F74F-43F2-A0AB-DD08AD146882}"/>
              </a:ext>
            </a:extLst>
          </p:cNvPr>
          <p:cNvSpPr txBox="1"/>
          <p:nvPr/>
        </p:nvSpPr>
        <p:spPr>
          <a:xfrm>
            <a:off x="4104562" y="6934141"/>
            <a:ext cx="39646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นักเรียนยังส่งงานไม่ครบ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นักเรียนยังวอกแวกกับสิ่งแวดล้อมรอบข้าง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นักเรียนยังขาดสมาธิ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ครูหาวิธีกระตุ้นความสนใจของผู้เรียน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E6BF693F-D77C-411F-ABA1-448D3A083699}"/>
              </a:ext>
            </a:extLst>
          </p:cNvPr>
          <p:cNvSpPr txBox="1"/>
          <p:nvPr/>
        </p:nvSpPr>
        <p:spPr>
          <a:xfrm>
            <a:off x="3030796" y="6348197"/>
            <a:ext cx="396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ปัญหา-อุปสรรค-แนวทางแก้ไข</a:t>
            </a:r>
          </a:p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ในการจัดการเรียนการสอน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6BE17CD8-48BA-412A-AB86-022CFA5D9393}"/>
              </a:ext>
            </a:extLst>
          </p:cNvPr>
          <p:cNvSpPr txBox="1"/>
          <p:nvPr/>
        </p:nvSpPr>
        <p:spPr>
          <a:xfrm>
            <a:off x="4104562" y="4619998"/>
            <a:ext cx="39646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Application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zoom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meeting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,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Youtube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3 การกล่าวทักทายเบื้องต้น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4 การแนะนำตนเอง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112110C9-9BF0-4A94-B372-57AB2BB8E906}"/>
              </a:ext>
            </a:extLst>
          </p:cNvPr>
          <p:cNvSpPr txBox="1"/>
          <p:nvPr/>
        </p:nvSpPr>
        <p:spPr>
          <a:xfrm>
            <a:off x="4244452" y="4086124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สื่อ-อุปกรณ์ ที่ใช้ในการเรียนการสอน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7D2100DA-F2AB-4A81-B101-7F748B513B34}"/>
              </a:ext>
            </a:extLst>
          </p:cNvPr>
          <p:cNvSpPr txBox="1"/>
          <p:nvPr/>
        </p:nvSpPr>
        <p:spPr>
          <a:xfrm>
            <a:off x="3863311" y="2710347"/>
            <a:ext cx="396467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นักเรียนมีความกระตือรือร้นที่จะเรียน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นักเรียนสนใจที่จะเรียนในบรรยากาศที่แปลกใหม่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นักเรียนร้อยละ 100 ยอมรับความเปลี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่ย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บนแปลงนักเรียนมีความสามารถในการใช้เทคโนโลยีเพิ่มขึ้นนักเรียนส่วนใหญ่เข้าเรียนครบ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49756DD0-54E1-4AA4-8AFD-9C0C2B6BBD25}"/>
              </a:ext>
            </a:extLst>
          </p:cNvPr>
          <p:cNvSpPr txBox="1"/>
          <p:nvPr/>
        </p:nvSpPr>
        <p:spPr>
          <a:xfrm>
            <a:off x="4327339" y="2277732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ผลการจัดการเรียนการสอน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5AB6987C-AC62-4209-8445-1194A1E6D8BF}"/>
              </a:ext>
            </a:extLst>
          </p:cNvPr>
          <p:cNvSpPr txBox="1"/>
          <p:nvPr/>
        </p:nvSpPr>
        <p:spPr>
          <a:xfrm>
            <a:off x="354843" y="3982816"/>
            <a:ext cx="46197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วิชาภาษาอังกฤษ (อ 16101)</a:t>
            </a:r>
          </a:p>
        </p:txBody>
      </p:sp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556C270B-F5B4-4FD5-8B76-1DD9618662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6055" y="558890"/>
            <a:ext cx="647700" cy="638175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D63D4AAB-BEC0-4F1F-86F5-BEF5D4968F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06929" y="21273"/>
            <a:ext cx="361950" cy="361950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75C2AD9A-7B22-40F8-9460-20ABDD4793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7954963"/>
            <a:ext cx="1704975" cy="2733675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F8AF51EC-6927-4128-9D29-4E7B97D500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4562" y="6329168"/>
            <a:ext cx="504825" cy="466725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A58F91C8-FBA6-4B18-B013-FA7FAAC171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02661" y="7938083"/>
            <a:ext cx="428625" cy="409575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8069C34A-0E3D-4D56-BDF5-A0FC0635FC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5036" y="2167014"/>
            <a:ext cx="476250" cy="457200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3A4EB88B-C143-4941-9C70-80112E9AAC2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69679" y="3952289"/>
            <a:ext cx="523875" cy="523875"/>
          </a:xfrm>
          <a:prstGeom prst="rect">
            <a:avLst/>
          </a:prstGeom>
        </p:spPr>
      </p:pic>
      <p:pic>
        <p:nvPicPr>
          <p:cNvPr id="59" name="รูปภาพ 58">
            <a:extLst>
              <a:ext uri="{FF2B5EF4-FFF2-40B4-BE49-F238E27FC236}">
                <a16:creationId xmlns:a16="http://schemas.microsoft.com/office/drawing/2014/main" id="{07643E1D-FFA3-41A0-A85A-E672741BFAC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0564" y="5469087"/>
            <a:ext cx="514350" cy="533400"/>
          </a:xfrm>
          <a:prstGeom prst="rect">
            <a:avLst/>
          </a:prstGeom>
        </p:spPr>
      </p:pic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49FFCB91-B552-4063-84C6-94BF7454920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19867" y="5535070"/>
            <a:ext cx="466725" cy="466725"/>
          </a:xfrm>
          <a:prstGeom prst="rect">
            <a:avLst/>
          </a:prstGeom>
        </p:spPr>
      </p:pic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9A716D24-ECB2-43A6-B6B5-796423076D3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50142" y="5549684"/>
            <a:ext cx="457200" cy="457200"/>
          </a:xfrm>
          <a:prstGeom prst="rect">
            <a:avLst/>
          </a:prstGeom>
        </p:spPr>
      </p:pic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7EE62318-EDB2-45DB-BE93-9BF1CD460FF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55770" y="5563644"/>
            <a:ext cx="971550" cy="409575"/>
          </a:xfrm>
          <a:prstGeom prst="rect">
            <a:avLst/>
          </a:prstGeom>
        </p:spPr>
      </p:pic>
      <p:sp>
        <p:nvSpPr>
          <p:cNvPr id="63" name="วงรี 62">
            <a:extLst>
              <a:ext uri="{FF2B5EF4-FFF2-40B4-BE49-F238E27FC236}">
                <a16:creationId xmlns:a16="http://schemas.microsoft.com/office/drawing/2014/main" id="{1C0CDD5D-5270-42A5-9597-0ED1F971933E}"/>
              </a:ext>
            </a:extLst>
          </p:cNvPr>
          <p:cNvSpPr/>
          <p:nvPr/>
        </p:nvSpPr>
        <p:spPr>
          <a:xfrm>
            <a:off x="846163" y="722825"/>
            <a:ext cx="1913328" cy="1913328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วงรี 63">
            <a:extLst>
              <a:ext uri="{FF2B5EF4-FFF2-40B4-BE49-F238E27FC236}">
                <a16:creationId xmlns:a16="http://schemas.microsoft.com/office/drawing/2014/main" id="{64B8E099-FFBD-45A6-9331-9A8FCBC5EF25}"/>
              </a:ext>
            </a:extLst>
          </p:cNvPr>
          <p:cNvSpPr/>
          <p:nvPr/>
        </p:nvSpPr>
        <p:spPr>
          <a:xfrm>
            <a:off x="1826296" y="8306714"/>
            <a:ext cx="1270656" cy="127065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วงรี 64">
            <a:extLst>
              <a:ext uri="{FF2B5EF4-FFF2-40B4-BE49-F238E27FC236}">
                <a16:creationId xmlns:a16="http://schemas.microsoft.com/office/drawing/2014/main" id="{B5BEAF6D-92EC-490A-9809-95FAE8AE3A85}"/>
              </a:ext>
            </a:extLst>
          </p:cNvPr>
          <p:cNvSpPr/>
          <p:nvPr/>
        </p:nvSpPr>
        <p:spPr>
          <a:xfrm>
            <a:off x="1725285" y="9730855"/>
            <a:ext cx="883934" cy="88393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:a16="http://schemas.microsoft.com/office/drawing/2014/main" id="{D5BAAEF1-7925-4994-A542-BD297F2423DA}"/>
              </a:ext>
            </a:extLst>
          </p:cNvPr>
          <p:cNvSpPr/>
          <p:nvPr/>
        </p:nvSpPr>
        <p:spPr>
          <a:xfrm>
            <a:off x="3849663" y="8570794"/>
            <a:ext cx="1704975" cy="1132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9CEBAD41-A5DE-46C5-9B39-AE279CADC579}"/>
              </a:ext>
            </a:extLst>
          </p:cNvPr>
          <p:cNvSpPr/>
          <p:nvPr/>
        </p:nvSpPr>
        <p:spPr>
          <a:xfrm>
            <a:off x="5599490" y="8564707"/>
            <a:ext cx="1704975" cy="1132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สี่เหลี่ยมผืนผ้า 67">
            <a:extLst>
              <a:ext uri="{FF2B5EF4-FFF2-40B4-BE49-F238E27FC236}">
                <a16:creationId xmlns:a16="http://schemas.microsoft.com/office/drawing/2014/main" id="{EEF0E22C-85E2-4D35-905B-C1697D7DB8A1}"/>
              </a:ext>
            </a:extLst>
          </p:cNvPr>
          <p:cNvSpPr/>
          <p:nvPr/>
        </p:nvSpPr>
        <p:spPr>
          <a:xfrm>
            <a:off x="4836494" y="9826388"/>
            <a:ext cx="1205628" cy="7450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สี่เหลี่ยมผืนผ้า 68">
            <a:extLst>
              <a:ext uri="{FF2B5EF4-FFF2-40B4-BE49-F238E27FC236}">
                <a16:creationId xmlns:a16="http://schemas.microsoft.com/office/drawing/2014/main" id="{2D488BEB-6C96-4C47-A5CB-27C06767E208}"/>
              </a:ext>
            </a:extLst>
          </p:cNvPr>
          <p:cNvSpPr/>
          <p:nvPr/>
        </p:nvSpPr>
        <p:spPr>
          <a:xfrm>
            <a:off x="6095923" y="9811144"/>
            <a:ext cx="1205628" cy="7450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25458AFB-9589-43BD-93A9-4DCA1E7F3E3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73463" y="2787497"/>
            <a:ext cx="152400" cy="171450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FC4EA089-60F1-4F8A-AF66-FF9601A482A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73463" y="3008638"/>
            <a:ext cx="152400" cy="171450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996C2B90-F4AF-4F87-A897-6C767B486D1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73463" y="3212423"/>
            <a:ext cx="152400" cy="17145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8F7271CC-417F-4FF0-A59E-67AC02EC3B7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64573" y="3416208"/>
            <a:ext cx="152400" cy="171450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97EB5861-5A10-44F0-9923-C9B4A03185D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63084" y="3663450"/>
            <a:ext cx="152400" cy="171450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80C21D50-7D3C-456A-946B-B45E7CFC9D0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92534" y="4660418"/>
            <a:ext cx="152400" cy="171450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56E6A75C-C574-4EC1-8687-562DDF4B593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92534" y="4907401"/>
            <a:ext cx="152400" cy="171450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070312DB-EF8A-42BE-94FC-2669E92FE89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92534" y="5112993"/>
            <a:ext cx="152400" cy="171450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957A3F42-B2CB-4A05-8FC2-124C617DB95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78886" y="7013150"/>
            <a:ext cx="152400" cy="171450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FE5F4CFD-5A72-498B-A885-D3706069010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92534" y="7217127"/>
            <a:ext cx="152400" cy="171450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85DD5374-7A77-4482-8C27-8D89EF8C8A1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80879" y="7421104"/>
            <a:ext cx="152400" cy="171450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89A824D5-988A-4B12-8378-58550CF6DED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92534" y="7612565"/>
            <a:ext cx="152400" cy="171450"/>
          </a:xfrm>
          <a:prstGeom prst="rect">
            <a:avLst/>
          </a:prstGeom>
        </p:spPr>
      </p:pic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C1168935-D6A5-47B9-AA00-A04F080FD0CE}"/>
              </a:ext>
            </a:extLst>
          </p:cNvPr>
          <p:cNvSpPr txBox="1"/>
          <p:nvPr/>
        </p:nvSpPr>
        <p:spPr>
          <a:xfrm>
            <a:off x="3571318" y="1390318"/>
            <a:ext cx="3964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วันครู ครั้งที่ 66 พ.ศ. 2565</a:t>
            </a:r>
          </a:p>
          <a:p>
            <a:pPr algn="ctr"/>
            <a:r>
              <a:rPr lang="th-TH" sz="24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16 มกราคม 2565</a:t>
            </a:r>
          </a:p>
        </p:txBody>
      </p:sp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A632058-2BD3-460E-A580-449375CD17B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27921" y="809612"/>
            <a:ext cx="1143000" cy="9239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C198792-716D-47DD-953A-BEA262C92E1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49827" y="8238811"/>
            <a:ext cx="14287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8D628C8-E104-44F1-8AD6-9728272B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" y="0"/>
            <a:ext cx="7561594" cy="10688638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21EB8171-88DC-4A40-BCF5-D545C3BA6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3388" y="506102"/>
            <a:ext cx="6459541" cy="9170160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62A9F9DD-BE49-410E-8625-1786D23310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4006893"/>
            <a:ext cx="7562849" cy="6684936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01E9279D-9536-4CD8-A528-14A5391931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75462" y="406452"/>
            <a:ext cx="4287387" cy="953761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F85170B-5234-48C7-AD0A-C906A4B66F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78260" y="8250349"/>
            <a:ext cx="1393404" cy="14115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1E69C08-BBF5-457D-9E94-DF23BE9983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85002" y="9685462"/>
            <a:ext cx="976313" cy="98899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AA5C555-9EDA-4487-AA2F-DACE6029963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04302" y="3897585"/>
            <a:ext cx="2505075" cy="40957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8D53A90-FFB1-488A-A719-C2B04611396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05297" y="5593332"/>
            <a:ext cx="2505075" cy="40005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ABD2782-BEAF-4E04-A486-81DD98E3B4C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09052" y="6832417"/>
            <a:ext cx="2600325" cy="40957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997D4BB-33C9-4525-8481-97B8A406AA2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890609" y="2225302"/>
            <a:ext cx="3238500" cy="409575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02473388-BFAA-4CBA-9902-82FB7C7003F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579767" y="2046245"/>
            <a:ext cx="676275" cy="685800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7CFF732D-93AE-4079-AFDE-B16136DF373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804687" y="515207"/>
            <a:ext cx="676275" cy="685800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1975CACC-3A57-4BCC-BFBE-6EEE118FA31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0" y="0"/>
            <a:ext cx="3070745" cy="2933659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168A83BC-9816-4EBF-87A5-1FE21708D18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890609" y="4035698"/>
            <a:ext cx="3238500" cy="40957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ED85B177-DC34-4B7B-A8C2-685FAB0D238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579767" y="3870289"/>
            <a:ext cx="676275" cy="68580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6831D8B9-C19F-4E54-9FB1-E61AFEFA0A3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890609" y="6299833"/>
            <a:ext cx="3238500" cy="539410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DECF23CB-708A-4D23-9B1E-F6993EC7FCF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579767" y="6209666"/>
            <a:ext cx="676275" cy="685800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663D3BAB-3D07-425A-88C6-D13670B5799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890609" y="8013060"/>
            <a:ext cx="3238500" cy="40957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BD04D48D-07E4-4F91-99B3-3126D070F43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579767" y="7834003"/>
            <a:ext cx="676275" cy="685800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CC94994-F409-495C-80EB-0BEC6879B2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756" y="581310"/>
            <a:ext cx="2172843" cy="2200581"/>
          </a:xfrm>
          <a:prstGeom prst="rect">
            <a:avLst/>
          </a:prstGeom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1C53D3A7-6820-4511-9517-592445DB2B5D}"/>
              </a:ext>
            </a:extLst>
          </p:cNvPr>
          <p:cNvSpPr txBox="1"/>
          <p:nvPr/>
        </p:nvSpPr>
        <p:spPr>
          <a:xfrm>
            <a:off x="3439234" y="386175"/>
            <a:ext cx="378043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200" dirty="0">
                <a:solidFill>
                  <a:srgbClr val="3EA768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ON </a:t>
            </a:r>
            <a:r>
              <a:rPr lang="th-TH" sz="6200" dirty="0" err="1">
                <a:solidFill>
                  <a:srgbClr val="3EA768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Hand</a:t>
            </a:r>
            <a:endParaRPr lang="th-TH" sz="6200" dirty="0">
              <a:solidFill>
                <a:srgbClr val="3EA768"/>
              </a:solidFill>
              <a:effectLst>
                <a:glow rad="127000">
                  <a:schemeClr val="bg1"/>
                </a:glow>
              </a:effectLst>
              <a:latin typeface="SB - Normal " panose="02000000000000000000" pitchFamily="2" charset="0"/>
              <a:cs typeface="SB - Normal " panose="02000000000000000000" pitchFamily="2" charset="0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1CFD9E17-2190-4257-8B47-57F347306AC8}"/>
              </a:ext>
            </a:extLst>
          </p:cNvPr>
          <p:cNvSpPr txBox="1"/>
          <p:nvPr/>
        </p:nvSpPr>
        <p:spPr>
          <a:xfrm>
            <a:off x="5711588" y="449954"/>
            <a:ext cx="11122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dirty="0">
                <a:solidFill>
                  <a:srgbClr val="3EA768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รายงาน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06ECC0D8-A40F-416D-8B1F-C74356104B78}"/>
              </a:ext>
            </a:extLst>
          </p:cNvPr>
          <p:cNvSpPr txBox="1"/>
          <p:nvPr/>
        </p:nvSpPr>
        <p:spPr>
          <a:xfrm>
            <a:off x="5684292" y="765116"/>
            <a:ext cx="15899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dirty="0">
                <a:solidFill>
                  <a:srgbClr val="3EA768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การสอน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ACA45D89-877D-493B-857E-C5819234D09C}"/>
              </a:ext>
            </a:extLst>
          </p:cNvPr>
          <p:cNvSpPr txBox="1"/>
          <p:nvPr/>
        </p:nvSpPr>
        <p:spPr>
          <a:xfrm>
            <a:off x="-368492" y="2918178"/>
            <a:ext cx="3780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3EA768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pPr algn="ctr"/>
            <a:r>
              <a:rPr lang="th-TH" sz="1600" dirty="0">
                <a:solidFill>
                  <a:srgbClr val="3EA768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1600" dirty="0" err="1">
                <a:solidFill>
                  <a:srgbClr val="3EA768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600" dirty="0">
                <a:solidFill>
                  <a:srgbClr val="3EA768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600" dirty="0" err="1">
                <a:solidFill>
                  <a:srgbClr val="3EA768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600" dirty="0">
                <a:solidFill>
                  <a:srgbClr val="3EA768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ctr"/>
            <a:r>
              <a:rPr lang="th-TH" sz="1600" dirty="0">
                <a:solidFill>
                  <a:srgbClr val="3EA768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0B73DA9F-D585-428C-AE8F-253B7FB72258}"/>
              </a:ext>
            </a:extLst>
          </p:cNvPr>
          <p:cNvSpPr txBox="1"/>
          <p:nvPr/>
        </p:nvSpPr>
        <p:spPr>
          <a:xfrm>
            <a:off x="4327339" y="67453"/>
            <a:ext cx="3964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ฉบับที่ 4 เดือน สิงหาคม 2564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2F414DC5-47D5-4C48-B66A-BF0DADCD578B}"/>
              </a:ext>
            </a:extLst>
          </p:cNvPr>
          <p:cNvSpPr txBox="1"/>
          <p:nvPr/>
        </p:nvSpPr>
        <p:spPr>
          <a:xfrm>
            <a:off x="153536" y="4501877"/>
            <a:ext cx="31355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หน่วยที่ 1 : ภาษาอังกฤษเพื่อใช้ใน                      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           ชีวิตประจำวัน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เวลาเรียน : 09.30 - 10.30 น.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  : ชั้นประถมศึกษาปีที่ 6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BFB9AC06-218B-44A6-85E8-F42339A6FB09}"/>
              </a:ext>
            </a:extLst>
          </p:cNvPr>
          <p:cNvSpPr txBox="1"/>
          <p:nvPr/>
        </p:nvSpPr>
        <p:spPr>
          <a:xfrm>
            <a:off x="522029" y="5691088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จำนวนนักเรียน 32 คน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15BA45CE-61C0-4E3C-BAC8-615EA3F253DC}"/>
              </a:ext>
            </a:extLst>
          </p:cNvPr>
          <p:cNvSpPr txBox="1"/>
          <p:nvPr/>
        </p:nvSpPr>
        <p:spPr>
          <a:xfrm>
            <a:off x="621972" y="6169271"/>
            <a:ext cx="396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เข้าเรียน   : 32  คน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ขาดเรียน  :  0  คน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A6F17C24-7AEB-499A-A4BD-5EA8B41A0D60}"/>
              </a:ext>
            </a:extLst>
          </p:cNvPr>
          <p:cNvSpPr txBox="1"/>
          <p:nvPr/>
        </p:nvSpPr>
        <p:spPr>
          <a:xfrm>
            <a:off x="279778" y="6932225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รูปแบบที่ใช้ในการเรียนการสอน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1DC3AE2B-BE8A-4D53-9626-4BC6B43F0588}"/>
              </a:ext>
            </a:extLst>
          </p:cNvPr>
          <p:cNvSpPr txBox="1"/>
          <p:nvPr/>
        </p:nvSpPr>
        <p:spPr>
          <a:xfrm>
            <a:off x="204713" y="7486223"/>
            <a:ext cx="3964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ON HAND / ON </a:t>
            </a:r>
            <a:r>
              <a:rPr lang="th-TH" sz="1600" dirty="0" err="1">
                <a:latin typeface="Mitr" panose="00000500000000000000" pitchFamily="2" charset="-34"/>
                <a:cs typeface="Mitr" panose="00000500000000000000" pitchFamily="2" charset="-34"/>
              </a:rPr>
              <a:t>Demand</a:t>
            </a:r>
            <a:endParaRPr lang="th-TH" sz="16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3613354F-6B6A-419E-A4FE-EE6493C9D87C}"/>
              </a:ext>
            </a:extLst>
          </p:cNvPr>
          <p:cNvSpPr txBox="1"/>
          <p:nvPr/>
        </p:nvSpPr>
        <p:spPr>
          <a:xfrm>
            <a:off x="4217156" y="8041876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ภาพกิจกรรมการจัดการเรียนการสอน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DCAE682C-836A-4BDF-818D-408F3AD34A88}"/>
              </a:ext>
            </a:extLst>
          </p:cNvPr>
          <p:cNvSpPr txBox="1"/>
          <p:nvPr/>
        </p:nvSpPr>
        <p:spPr>
          <a:xfrm>
            <a:off x="3030796" y="6348197"/>
            <a:ext cx="396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ปัญหา-อุปสรรค-แนวทางแก้ไข</a:t>
            </a:r>
          </a:p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ในการจัดการเรียนการสอน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30E8AF47-D46D-4F21-B7EB-1AED9738595F}"/>
              </a:ext>
            </a:extLst>
          </p:cNvPr>
          <p:cNvSpPr txBox="1"/>
          <p:nvPr/>
        </p:nvSpPr>
        <p:spPr>
          <a:xfrm>
            <a:off x="4104562" y="4619998"/>
            <a:ext cx="39646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Application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zoom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meeting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,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Youtube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3 การกล่าวทักทายเบื้องต้น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4 การแนะนำตนเอง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021F8280-6C01-4082-BD9A-760481548082}"/>
              </a:ext>
            </a:extLst>
          </p:cNvPr>
          <p:cNvSpPr txBox="1"/>
          <p:nvPr/>
        </p:nvSpPr>
        <p:spPr>
          <a:xfrm>
            <a:off x="4244452" y="4086124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สื่อ-อุปกรณ์ ที่ใช้ในการเรียนการสอน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E841699B-13D4-454C-802E-54E21D327539}"/>
              </a:ext>
            </a:extLst>
          </p:cNvPr>
          <p:cNvSpPr txBox="1"/>
          <p:nvPr/>
        </p:nvSpPr>
        <p:spPr>
          <a:xfrm>
            <a:off x="3863311" y="2710347"/>
            <a:ext cx="396467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นักเรียนมีความกระตือรือร้นที่จะเรียน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นักเรียนสนใจที่จะเรียนในบรรยากาศที่แปลกใหม่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นักเรียนร้อยละ 100 ยอมรับความเปลี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่ย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บนแปลงนักเรียนมีความสามารถในการใช้เทคโนโลยีเพิ่มขึ้นนักเรียนส่วนใหญ่เข้าเรียนครบ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AEF75219-A7F8-4442-AC42-96874AB75041}"/>
              </a:ext>
            </a:extLst>
          </p:cNvPr>
          <p:cNvSpPr txBox="1"/>
          <p:nvPr/>
        </p:nvSpPr>
        <p:spPr>
          <a:xfrm>
            <a:off x="354843" y="3982816"/>
            <a:ext cx="46197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วิชาภาษาอังกฤษ (อ 16101)</a:t>
            </a:r>
          </a:p>
        </p:txBody>
      </p:sp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327A1F12-6364-4E44-B566-4F339871C2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6055" y="558890"/>
            <a:ext cx="647700" cy="638175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02AAFA80-D2FA-40B5-98E5-C2E089CBCA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06929" y="21273"/>
            <a:ext cx="361950" cy="361950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03A487B1-D3A0-44B8-AAED-B8C9A05A77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7954963"/>
            <a:ext cx="1704975" cy="2733675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585F2830-1513-43F9-8864-8376FEB154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4562" y="6329168"/>
            <a:ext cx="504825" cy="466725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3BA08E92-2066-4046-ACCC-5BAD600124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02661" y="7938083"/>
            <a:ext cx="428625" cy="409575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FE5AD8C5-36A2-432C-9849-1FF0E87DC2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55036" y="2167014"/>
            <a:ext cx="476250" cy="457200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FFB7B715-EEAC-46FE-B201-5676294F9BB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69679" y="3952289"/>
            <a:ext cx="523875" cy="523875"/>
          </a:xfrm>
          <a:prstGeom prst="rect">
            <a:avLst/>
          </a:prstGeom>
        </p:spPr>
      </p:pic>
      <p:pic>
        <p:nvPicPr>
          <p:cNvPr id="59" name="รูปภาพ 58">
            <a:extLst>
              <a:ext uri="{FF2B5EF4-FFF2-40B4-BE49-F238E27FC236}">
                <a16:creationId xmlns:a16="http://schemas.microsoft.com/office/drawing/2014/main" id="{557669A4-0BA2-41B0-BAC4-6302C6102D5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50564" y="5469087"/>
            <a:ext cx="514350" cy="533400"/>
          </a:xfrm>
          <a:prstGeom prst="rect">
            <a:avLst/>
          </a:prstGeom>
        </p:spPr>
      </p:pic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80CBC290-A2D6-4F81-9363-2E9642DF015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19867" y="5535070"/>
            <a:ext cx="466725" cy="466725"/>
          </a:xfrm>
          <a:prstGeom prst="rect">
            <a:avLst/>
          </a:prstGeom>
        </p:spPr>
      </p:pic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8D80F739-7245-4D6A-8AD8-40BD4F2F6EA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50142" y="5549684"/>
            <a:ext cx="457200" cy="457200"/>
          </a:xfrm>
          <a:prstGeom prst="rect">
            <a:avLst/>
          </a:prstGeom>
        </p:spPr>
      </p:pic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65BCA573-DF60-4955-B0A5-E0E041E546A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55770" y="5563644"/>
            <a:ext cx="971550" cy="409575"/>
          </a:xfrm>
          <a:prstGeom prst="rect">
            <a:avLst/>
          </a:prstGeom>
        </p:spPr>
      </p:pic>
      <p:sp>
        <p:nvSpPr>
          <p:cNvPr id="63" name="วงรี 62">
            <a:extLst>
              <a:ext uri="{FF2B5EF4-FFF2-40B4-BE49-F238E27FC236}">
                <a16:creationId xmlns:a16="http://schemas.microsoft.com/office/drawing/2014/main" id="{EE803EA9-0860-4AD1-866B-121A5E65FAC8}"/>
              </a:ext>
            </a:extLst>
          </p:cNvPr>
          <p:cNvSpPr/>
          <p:nvPr/>
        </p:nvSpPr>
        <p:spPr>
          <a:xfrm>
            <a:off x="846163" y="722825"/>
            <a:ext cx="1913328" cy="1913328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วงรี 63">
            <a:extLst>
              <a:ext uri="{FF2B5EF4-FFF2-40B4-BE49-F238E27FC236}">
                <a16:creationId xmlns:a16="http://schemas.microsoft.com/office/drawing/2014/main" id="{00D0F1D2-B3AF-4C5A-8835-78B29167935D}"/>
              </a:ext>
            </a:extLst>
          </p:cNvPr>
          <p:cNvSpPr/>
          <p:nvPr/>
        </p:nvSpPr>
        <p:spPr>
          <a:xfrm>
            <a:off x="1826296" y="8306714"/>
            <a:ext cx="1270656" cy="127065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วงรี 64">
            <a:extLst>
              <a:ext uri="{FF2B5EF4-FFF2-40B4-BE49-F238E27FC236}">
                <a16:creationId xmlns:a16="http://schemas.microsoft.com/office/drawing/2014/main" id="{0E80DDDD-1479-4803-8554-95AB4184B117}"/>
              </a:ext>
            </a:extLst>
          </p:cNvPr>
          <p:cNvSpPr/>
          <p:nvPr/>
        </p:nvSpPr>
        <p:spPr>
          <a:xfrm>
            <a:off x="1725285" y="9730855"/>
            <a:ext cx="883934" cy="88393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:a16="http://schemas.microsoft.com/office/drawing/2014/main" id="{B7D5A17D-90B2-42F1-9FB9-594152C9BF59}"/>
              </a:ext>
            </a:extLst>
          </p:cNvPr>
          <p:cNvSpPr/>
          <p:nvPr/>
        </p:nvSpPr>
        <p:spPr>
          <a:xfrm>
            <a:off x="3849663" y="8570794"/>
            <a:ext cx="1704975" cy="1132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440BCA18-D4F3-4137-A3B2-B35CDDC1D4B4}"/>
              </a:ext>
            </a:extLst>
          </p:cNvPr>
          <p:cNvSpPr/>
          <p:nvPr/>
        </p:nvSpPr>
        <p:spPr>
          <a:xfrm>
            <a:off x="5599490" y="8564707"/>
            <a:ext cx="1704975" cy="1132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สี่เหลี่ยมผืนผ้า 67">
            <a:extLst>
              <a:ext uri="{FF2B5EF4-FFF2-40B4-BE49-F238E27FC236}">
                <a16:creationId xmlns:a16="http://schemas.microsoft.com/office/drawing/2014/main" id="{18620D27-3CC3-49C4-A56E-0A76622E9175}"/>
              </a:ext>
            </a:extLst>
          </p:cNvPr>
          <p:cNvSpPr/>
          <p:nvPr/>
        </p:nvSpPr>
        <p:spPr>
          <a:xfrm>
            <a:off x="4836494" y="9826388"/>
            <a:ext cx="1205628" cy="7450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สี่เหลี่ยมผืนผ้า 68">
            <a:extLst>
              <a:ext uri="{FF2B5EF4-FFF2-40B4-BE49-F238E27FC236}">
                <a16:creationId xmlns:a16="http://schemas.microsoft.com/office/drawing/2014/main" id="{68D1F235-E3F5-4448-AF07-C2B671E5094C}"/>
              </a:ext>
            </a:extLst>
          </p:cNvPr>
          <p:cNvSpPr/>
          <p:nvPr/>
        </p:nvSpPr>
        <p:spPr>
          <a:xfrm>
            <a:off x="6095923" y="9811144"/>
            <a:ext cx="1205628" cy="7450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70642CF9-3053-46A1-8990-97401455A87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73463" y="2787497"/>
            <a:ext cx="152400" cy="171450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01A58750-E533-466E-977E-FF1865AD38B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73463" y="3008638"/>
            <a:ext cx="152400" cy="171450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0090AB20-4FDF-45E3-B10B-3D91DDED779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73463" y="3212423"/>
            <a:ext cx="152400" cy="17145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7B5B63FB-845A-4102-A1F7-80F055D4D5D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64573" y="3416208"/>
            <a:ext cx="152400" cy="171450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02374A35-85C5-493A-9D81-C3B7606DCFE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63084" y="3663450"/>
            <a:ext cx="152400" cy="171450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5108FB5C-CE22-4FE3-B1FE-250A69CA38C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92534" y="4660418"/>
            <a:ext cx="152400" cy="171450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CE83672E-1FAB-4F45-ABD4-78E34F2109E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92534" y="4907401"/>
            <a:ext cx="152400" cy="171450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224C84DF-3755-4589-AABB-1237EC34345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92534" y="5112993"/>
            <a:ext cx="152400" cy="171450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1D376625-CD01-4E1D-BBC6-CAC9ED0594C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78886" y="7013150"/>
            <a:ext cx="152400" cy="171450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D1BFB29B-70ED-4978-98F1-A64821B552E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92534" y="7217127"/>
            <a:ext cx="152400" cy="171450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6FA6FB43-9E3B-4586-B54B-41203AB6F67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80879" y="7421104"/>
            <a:ext cx="152400" cy="171450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0606C28E-4AAD-4C59-B15C-71C0E3A2389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92534" y="7612565"/>
            <a:ext cx="152400" cy="171450"/>
          </a:xfrm>
          <a:prstGeom prst="rect">
            <a:avLst/>
          </a:prstGeom>
        </p:spPr>
      </p:pic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5DD1D7AE-0EEB-44E7-99A7-6A084639C6BB}"/>
              </a:ext>
            </a:extLst>
          </p:cNvPr>
          <p:cNvSpPr txBox="1"/>
          <p:nvPr/>
        </p:nvSpPr>
        <p:spPr>
          <a:xfrm>
            <a:off x="4104562" y="6934141"/>
            <a:ext cx="39646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นักเรียนยังส่งงานไม่ครบ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นักเรียนยังวอกแวกกับสิ่งแวดล้อมรอบข้าง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นักเรียนยังขาดสมาธิ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ครูหาวิธีกระตุ้นความสนใจของผู้เรียน</a:t>
            </a: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CDD3D551-B71D-4B27-864C-A8CCDDFE63B2}"/>
              </a:ext>
            </a:extLst>
          </p:cNvPr>
          <p:cNvSpPr txBox="1"/>
          <p:nvPr/>
        </p:nvSpPr>
        <p:spPr>
          <a:xfrm>
            <a:off x="4327339" y="2277732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ผลการจัดการเรียนการสอน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F01D66C7-5211-41A4-9317-CE8AF38A7FDA}"/>
              </a:ext>
            </a:extLst>
          </p:cNvPr>
          <p:cNvSpPr txBox="1"/>
          <p:nvPr/>
        </p:nvSpPr>
        <p:spPr>
          <a:xfrm>
            <a:off x="3676093" y="1618918"/>
            <a:ext cx="396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วันจันทร์ ที่ 30 เดือน สิงหาคม 2564</a:t>
            </a:r>
          </a:p>
        </p:txBody>
      </p:sp>
      <p:pic>
        <p:nvPicPr>
          <p:cNvPr id="85" name="รูปภาพ 8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4FDA63A-4A9E-4FBF-850C-A6153AA67DF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27921" y="809612"/>
            <a:ext cx="1143000" cy="923925"/>
          </a:xfrm>
          <a:prstGeom prst="rect">
            <a:avLst/>
          </a:prstGeom>
        </p:spPr>
      </p:pic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id="{C73C15AB-6541-4D33-BEEE-959979B86EB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9827" y="8238811"/>
            <a:ext cx="14287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3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D4E2DEE-9388-423C-8992-7AD1CF41C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" y="0"/>
            <a:ext cx="7561594" cy="10688638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21EB8171-88DC-4A40-BCF5-D545C3BA6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3388" y="506102"/>
            <a:ext cx="6459541" cy="9170160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62A9F9DD-BE49-410E-8625-1786D23310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4006893"/>
            <a:ext cx="7562849" cy="6684936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01E9279D-9536-4CD8-A528-14A5391931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75462" y="406452"/>
            <a:ext cx="4287387" cy="953761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F85170B-5234-48C7-AD0A-C906A4B66F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78260" y="8249983"/>
            <a:ext cx="1393404" cy="1412233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1E69C08-BBF5-457D-9E94-DF23BE9983D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685002" y="9684926"/>
            <a:ext cx="976313" cy="99006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AA5C555-9EDA-4487-AA2F-DACE6029963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04302" y="3897585"/>
            <a:ext cx="2505075" cy="40957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8D53A90-FFB1-488A-A719-C2B04611396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34426" y="5593332"/>
            <a:ext cx="2446817" cy="40005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ABD2782-BEAF-4E04-A486-81DD98E3B4C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56677" y="6832417"/>
            <a:ext cx="2505075" cy="40957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997D4BB-33C9-4525-8481-97B8A406AA2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90609" y="2225302"/>
            <a:ext cx="3238500" cy="409575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02473388-BFAA-4CBA-9902-82FB7C7003F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79767" y="2046245"/>
            <a:ext cx="676275" cy="685800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7CFF732D-93AE-4079-AFDE-B16136DF37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04687" y="515207"/>
            <a:ext cx="676275" cy="685800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1975CACC-3A57-4BCC-BFBE-6EEE118FA31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0" y="0"/>
            <a:ext cx="3070745" cy="2933659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DC02686E-5FDC-4794-833A-42017C81DD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90609" y="4039786"/>
            <a:ext cx="3238500" cy="40957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908213C7-305F-4040-99E8-AA9F67FA857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79767" y="3874377"/>
            <a:ext cx="676275" cy="68580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726D5DCB-9A1B-423B-8675-5200E46B2DF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90609" y="6277432"/>
            <a:ext cx="3238500" cy="579776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574D1A39-A83A-433E-AB30-70F225F6D24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79767" y="6213983"/>
            <a:ext cx="676275" cy="685800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0D3344F0-161F-4BB3-960F-3F988A06950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90609" y="7994747"/>
            <a:ext cx="3238500" cy="40957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99C6B763-794A-45B1-8D29-277B1BF3E7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79767" y="7815690"/>
            <a:ext cx="676275" cy="685800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45258B4A-15E7-49DD-9EFC-29F22E60A3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756" y="581310"/>
            <a:ext cx="2172843" cy="2200581"/>
          </a:xfrm>
          <a:prstGeom prst="rect">
            <a:avLst/>
          </a:prstGeom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A941EA96-0D13-46B0-A2EA-C5835E5801A9}"/>
              </a:ext>
            </a:extLst>
          </p:cNvPr>
          <p:cNvSpPr txBox="1"/>
          <p:nvPr/>
        </p:nvSpPr>
        <p:spPr>
          <a:xfrm>
            <a:off x="3439234" y="386175"/>
            <a:ext cx="378043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200" dirty="0">
                <a:solidFill>
                  <a:srgbClr val="777FBE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ON </a:t>
            </a:r>
            <a:r>
              <a:rPr lang="th-TH" sz="6200" dirty="0" err="1">
                <a:solidFill>
                  <a:srgbClr val="777FBE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Hand</a:t>
            </a:r>
            <a:endParaRPr lang="th-TH" sz="6200" dirty="0">
              <a:solidFill>
                <a:srgbClr val="777FBE"/>
              </a:solidFill>
              <a:effectLst>
                <a:glow rad="127000">
                  <a:schemeClr val="bg1"/>
                </a:glow>
              </a:effectLst>
              <a:latin typeface="SB - Normal " panose="02000000000000000000" pitchFamily="2" charset="0"/>
              <a:cs typeface="SB - Normal " panose="02000000000000000000" pitchFamily="2" charset="0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3AF92E71-445C-4454-B835-F8430C337F7C}"/>
              </a:ext>
            </a:extLst>
          </p:cNvPr>
          <p:cNvSpPr txBox="1"/>
          <p:nvPr/>
        </p:nvSpPr>
        <p:spPr>
          <a:xfrm>
            <a:off x="5711588" y="449954"/>
            <a:ext cx="11122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dirty="0">
                <a:solidFill>
                  <a:srgbClr val="777FBE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รายงาน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07CDD9FC-0E87-4F53-9DA7-B7B1340B2E8F}"/>
              </a:ext>
            </a:extLst>
          </p:cNvPr>
          <p:cNvSpPr txBox="1"/>
          <p:nvPr/>
        </p:nvSpPr>
        <p:spPr>
          <a:xfrm>
            <a:off x="5684292" y="765116"/>
            <a:ext cx="15899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dirty="0">
                <a:solidFill>
                  <a:srgbClr val="777FBE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การสอน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DB5471A4-2C82-44DE-92A5-511CA379AE3E}"/>
              </a:ext>
            </a:extLst>
          </p:cNvPr>
          <p:cNvSpPr txBox="1"/>
          <p:nvPr/>
        </p:nvSpPr>
        <p:spPr>
          <a:xfrm>
            <a:off x="-368492" y="2918178"/>
            <a:ext cx="3780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6A73B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pPr algn="ctr"/>
            <a:r>
              <a:rPr lang="th-TH" sz="1600" dirty="0">
                <a:solidFill>
                  <a:srgbClr val="6A73B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1600" dirty="0" err="1">
                <a:solidFill>
                  <a:srgbClr val="6A73B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600" dirty="0">
                <a:solidFill>
                  <a:srgbClr val="6A73B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600" dirty="0" err="1">
                <a:solidFill>
                  <a:srgbClr val="6A73B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600" dirty="0">
                <a:solidFill>
                  <a:srgbClr val="6A73B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ctr"/>
            <a:r>
              <a:rPr lang="th-TH" sz="1600" dirty="0">
                <a:solidFill>
                  <a:srgbClr val="6A73B7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9A852A29-DF83-431A-BB6E-A1EACC5099F4}"/>
              </a:ext>
            </a:extLst>
          </p:cNvPr>
          <p:cNvSpPr txBox="1"/>
          <p:nvPr/>
        </p:nvSpPr>
        <p:spPr>
          <a:xfrm>
            <a:off x="4327339" y="67453"/>
            <a:ext cx="3964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ฉบับที่ 4 เดือน สิงหาคม 2564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5E340C66-2ACB-4509-B4F0-A74725D18F83}"/>
              </a:ext>
            </a:extLst>
          </p:cNvPr>
          <p:cNvSpPr txBox="1"/>
          <p:nvPr/>
        </p:nvSpPr>
        <p:spPr>
          <a:xfrm>
            <a:off x="153536" y="4501877"/>
            <a:ext cx="31355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หน่วยที่ 1 : ภาษาอังกฤษเพื่อใช้ใน                      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           ชีวิตประจำวัน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เวลาเรียน : 09.30 - 10.30 น.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  : ชั้นประถมศึกษาปีที่ 6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E95C5CD5-4062-4B52-8212-E68EFE2D9BB6}"/>
              </a:ext>
            </a:extLst>
          </p:cNvPr>
          <p:cNvSpPr txBox="1"/>
          <p:nvPr/>
        </p:nvSpPr>
        <p:spPr>
          <a:xfrm>
            <a:off x="522029" y="5691088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จำนวนนักเรียน 32 คน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D97942B1-1D16-4AB5-B206-46C2D8B98A8D}"/>
              </a:ext>
            </a:extLst>
          </p:cNvPr>
          <p:cNvSpPr txBox="1"/>
          <p:nvPr/>
        </p:nvSpPr>
        <p:spPr>
          <a:xfrm>
            <a:off x="621972" y="6169271"/>
            <a:ext cx="396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เข้าเรียน   : 32  คน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ขาดเรียน  :  0  คน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F61F8632-564F-40BF-BA22-50B0DAC8554B}"/>
              </a:ext>
            </a:extLst>
          </p:cNvPr>
          <p:cNvSpPr txBox="1"/>
          <p:nvPr/>
        </p:nvSpPr>
        <p:spPr>
          <a:xfrm>
            <a:off x="279778" y="6932225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รูปแบบที่ใช้ในการเรียนการสอน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DC0050A3-0888-45F6-9AD9-2102948F397B}"/>
              </a:ext>
            </a:extLst>
          </p:cNvPr>
          <p:cNvSpPr txBox="1"/>
          <p:nvPr/>
        </p:nvSpPr>
        <p:spPr>
          <a:xfrm>
            <a:off x="204713" y="7486223"/>
            <a:ext cx="3964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ON HAND / ON </a:t>
            </a:r>
            <a:r>
              <a:rPr lang="th-TH" sz="1600" dirty="0" err="1">
                <a:latin typeface="Mitr" panose="00000500000000000000" pitchFamily="2" charset="-34"/>
                <a:cs typeface="Mitr" panose="00000500000000000000" pitchFamily="2" charset="-34"/>
              </a:rPr>
              <a:t>Demand</a:t>
            </a:r>
            <a:endParaRPr lang="th-TH" sz="16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2187C73F-4BBD-4358-A674-81BA5E06E1DA}"/>
              </a:ext>
            </a:extLst>
          </p:cNvPr>
          <p:cNvSpPr txBox="1"/>
          <p:nvPr/>
        </p:nvSpPr>
        <p:spPr>
          <a:xfrm>
            <a:off x="4217156" y="8041876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ภาพกิจกรรมการจัดการเรียนการสอน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D2A6F457-B8AF-42E1-8BF1-1341565EF373}"/>
              </a:ext>
            </a:extLst>
          </p:cNvPr>
          <p:cNvSpPr txBox="1"/>
          <p:nvPr/>
        </p:nvSpPr>
        <p:spPr>
          <a:xfrm>
            <a:off x="3030796" y="6348197"/>
            <a:ext cx="396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ปัญหา-อุปสรรค-แนวทางแก้ไข</a:t>
            </a:r>
          </a:p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ในการจัดการเรียนการสอน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98FDF00E-B6E2-476D-A38A-6877ED2E8C19}"/>
              </a:ext>
            </a:extLst>
          </p:cNvPr>
          <p:cNvSpPr txBox="1"/>
          <p:nvPr/>
        </p:nvSpPr>
        <p:spPr>
          <a:xfrm>
            <a:off x="4104562" y="4619998"/>
            <a:ext cx="39646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Application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zoom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meeting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,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Youtube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3 การกล่าวทักทายเบื้องต้น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4 การแนะนำตนเอง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10B6FF64-7407-4DA2-9039-A2C590712AF6}"/>
              </a:ext>
            </a:extLst>
          </p:cNvPr>
          <p:cNvSpPr txBox="1"/>
          <p:nvPr/>
        </p:nvSpPr>
        <p:spPr>
          <a:xfrm>
            <a:off x="4244452" y="4086124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สื่อ-อุปกรณ์ ที่ใช้ในการเรียนการสอน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9C35D467-7EF0-412F-BCC8-CB5C6EB7C76F}"/>
              </a:ext>
            </a:extLst>
          </p:cNvPr>
          <p:cNvSpPr txBox="1"/>
          <p:nvPr/>
        </p:nvSpPr>
        <p:spPr>
          <a:xfrm>
            <a:off x="3863311" y="2710347"/>
            <a:ext cx="396467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นักเรียนมีความกระตือรือร้นที่จะเรียน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นักเรียนสนใจที่จะเรียนในบรรยากาศที่แปลกใหม่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นักเรียนร้อยละ 100 ยอมรับความเปลี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่ย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บนแปลงนักเรียนมีความสามารถในการใช้เทคโนโลยีเพิ่มขึ้นนักเรียนส่วนใหญ่เข้าเรียนครบ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594A5A84-646D-4915-9899-25EA7DEECE6A}"/>
              </a:ext>
            </a:extLst>
          </p:cNvPr>
          <p:cNvSpPr txBox="1"/>
          <p:nvPr/>
        </p:nvSpPr>
        <p:spPr>
          <a:xfrm>
            <a:off x="354843" y="3982816"/>
            <a:ext cx="46197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วิชาภาษาอังกฤษ (อ 16101)</a:t>
            </a:r>
          </a:p>
        </p:txBody>
      </p:sp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B3DF0522-AE0A-4CAD-BAA2-808644BD55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6055" y="558890"/>
            <a:ext cx="647700" cy="638175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5F743BAB-4935-47DC-8D17-EEE9AE9398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06929" y="21273"/>
            <a:ext cx="361950" cy="361950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4E587816-8079-4211-A1EA-CF2367BBBE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7954963"/>
            <a:ext cx="1704975" cy="2733675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FE7F7DB3-2F91-4665-9646-5C1413B138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64562" y="6329168"/>
            <a:ext cx="504825" cy="466725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C5587569-CB13-43F4-84A2-E86C5C635D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02661" y="7938083"/>
            <a:ext cx="428625" cy="409575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AFF6B482-D19E-48A3-9B51-669DB3D0A9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55036" y="2167014"/>
            <a:ext cx="476250" cy="457200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297835DC-06E3-440C-AD82-EDFD0BA3C1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69679" y="3952289"/>
            <a:ext cx="523875" cy="523875"/>
          </a:xfrm>
          <a:prstGeom prst="rect">
            <a:avLst/>
          </a:prstGeom>
        </p:spPr>
      </p:pic>
      <p:pic>
        <p:nvPicPr>
          <p:cNvPr id="59" name="รูปภาพ 58">
            <a:extLst>
              <a:ext uri="{FF2B5EF4-FFF2-40B4-BE49-F238E27FC236}">
                <a16:creationId xmlns:a16="http://schemas.microsoft.com/office/drawing/2014/main" id="{E469D963-672E-4F94-8F79-882097303A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50564" y="5469087"/>
            <a:ext cx="514350" cy="533400"/>
          </a:xfrm>
          <a:prstGeom prst="rect">
            <a:avLst/>
          </a:prstGeom>
        </p:spPr>
      </p:pic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D30E96E3-A830-480E-9694-93EFA9D8D8A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19867" y="5535070"/>
            <a:ext cx="466725" cy="466725"/>
          </a:xfrm>
          <a:prstGeom prst="rect">
            <a:avLst/>
          </a:prstGeom>
        </p:spPr>
      </p:pic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0FC79C5D-3F91-445A-9B04-F9119B8B93C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50142" y="5549684"/>
            <a:ext cx="457200" cy="457200"/>
          </a:xfrm>
          <a:prstGeom prst="rect">
            <a:avLst/>
          </a:prstGeom>
        </p:spPr>
      </p:pic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2B4F4635-295E-45D5-8ABD-F43030FFB57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55770" y="5563644"/>
            <a:ext cx="971550" cy="409575"/>
          </a:xfrm>
          <a:prstGeom prst="rect">
            <a:avLst/>
          </a:prstGeom>
        </p:spPr>
      </p:pic>
      <p:sp>
        <p:nvSpPr>
          <p:cNvPr id="63" name="วงรี 62">
            <a:extLst>
              <a:ext uri="{FF2B5EF4-FFF2-40B4-BE49-F238E27FC236}">
                <a16:creationId xmlns:a16="http://schemas.microsoft.com/office/drawing/2014/main" id="{02C17C28-CC34-4907-BCC4-C7A8C4EF4CBB}"/>
              </a:ext>
            </a:extLst>
          </p:cNvPr>
          <p:cNvSpPr/>
          <p:nvPr/>
        </p:nvSpPr>
        <p:spPr>
          <a:xfrm>
            <a:off x="846163" y="722825"/>
            <a:ext cx="1913328" cy="1913328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วงรี 63">
            <a:extLst>
              <a:ext uri="{FF2B5EF4-FFF2-40B4-BE49-F238E27FC236}">
                <a16:creationId xmlns:a16="http://schemas.microsoft.com/office/drawing/2014/main" id="{03BB5322-F4F6-495B-8BD7-A59B49E7876E}"/>
              </a:ext>
            </a:extLst>
          </p:cNvPr>
          <p:cNvSpPr/>
          <p:nvPr/>
        </p:nvSpPr>
        <p:spPr>
          <a:xfrm>
            <a:off x="1826296" y="8306714"/>
            <a:ext cx="1270656" cy="127065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วงรี 64">
            <a:extLst>
              <a:ext uri="{FF2B5EF4-FFF2-40B4-BE49-F238E27FC236}">
                <a16:creationId xmlns:a16="http://schemas.microsoft.com/office/drawing/2014/main" id="{4F7397E7-E650-49DF-9C68-629F23C4B346}"/>
              </a:ext>
            </a:extLst>
          </p:cNvPr>
          <p:cNvSpPr/>
          <p:nvPr/>
        </p:nvSpPr>
        <p:spPr>
          <a:xfrm>
            <a:off x="1725285" y="9730855"/>
            <a:ext cx="883934" cy="88393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:a16="http://schemas.microsoft.com/office/drawing/2014/main" id="{A214CA2C-9A49-4B12-9FAE-AE043412A370}"/>
              </a:ext>
            </a:extLst>
          </p:cNvPr>
          <p:cNvSpPr/>
          <p:nvPr/>
        </p:nvSpPr>
        <p:spPr>
          <a:xfrm>
            <a:off x="3849663" y="8570794"/>
            <a:ext cx="1704975" cy="1132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DB5698BE-2CF2-47FE-BCD1-7D6B9D770A77}"/>
              </a:ext>
            </a:extLst>
          </p:cNvPr>
          <p:cNvSpPr/>
          <p:nvPr/>
        </p:nvSpPr>
        <p:spPr>
          <a:xfrm>
            <a:off x="5599490" y="8564707"/>
            <a:ext cx="1704975" cy="1132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สี่เหลี่ยมผืนผ้า 67">
            <a:extLst>
              <a:ext uri="{FF2B5EF4-FFF2-40B4-BE49-F238E27FC236}">
                <a16:creationId xmlns:a16="http://schemas.microsoft.com/office/drawing/2014/main" id="{58BE98DD-30C9-4DB4-B3E4-0A32430C10D1}"/>
              </a:ext>
            </a:extLst>
          </p:cNvPr>
          <p:cNvSpPr/>
          <p:nvPr/>
        </p:nvSpPr>
        <p:spPr>
          <a:xfrm>
            <a:off x="4836494" y="9826388"/>
            <a:ext cx="1205628" cy="7450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สี่เหลี่ยมผืนผ้า 68">
            <a:extLst>
              <a:ext uri="{FF2B5EF4-FFF2-40B4-BE49-F238E27FC236}">
                <a16:creationId xmlns:a16="http://schemas.microsoft.com/office/drawing/2014/main" id="{528595E4-F353-48EF-9A0F-655E032853EE}"/>
              </a:ext>
            </a:extLst>
          </p:cNvPr>
          <p:cNvSpPr/>
          <p:nvPr/>
        </p:nvSpPr>
        <p:spPr>
          <a:xfrm>
            <a:off x="6095923" y="9811144"/>
            <a:ext cx="1205628" cy="7450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26763338-F758-44DB-9258-D55E10C598D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73463" y="2787497"/>
            <a:ext cx="152400" cy="171450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97076EB6-162A-41C9-8AB5-BE56511E330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73463" y="3008638"/>
            <a:ext cx="152400" cy="171450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49DFEEB0-4570-4B48-8CF4-EA0706445DF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73463" y="3212423"/>
            <a:ext cx="152400" cy="17145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91511E8F-9335-429D-9D1C-E667B355F3F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64573" y="3416208"/>
            <a:ext cx="152400" cy="171450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8B2B39C9-1B0D-485C-9C66-714B60A4C22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63084" y="3663450"/>
            <a:ext cx="152400" cy="171450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3D1E056C-DEE9-47CE-A3FC-B0CDC5BE2C8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2534" y="4660418"/>
            <a:ext cx="152400" cy="171450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461BFF26-A477-46D9-9C80-376B0A7CC3C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2534" y="4907401"/>
            <a:ext cx="152400" cy="171450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91C65831-2648-4808-8C13-F974E991786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2534" y="5112993"/>
            <a:ext cx="152400" cy="171450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7E3BDAB2-E014-45F7-89B8-C50AE0E5CEA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78886" y="7013150"/>
            <a:ext cx="152400" cy="171450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84EEA284-EC47-4774-A435-B34EC45FA6C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2534" y="7217127"/>
            <a:ext cx="152400" cy="171450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C4B7160D-226D-49DA-972B-6659525CADD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80879" y="7421104"/>
            <a:ext cx="152400" cy="171450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F3CF876E-344F-4FAE-97F1-503DE9D1B4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2534" y="7612565"/>
            <a:ext cx="152400" cy="171450"/>
          </a:xfrm>
          <a:prstGeom prst="rect">
            <a:avLst/>
          </a:prstGeom>
        </p:spPr>
      </p:pic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34B07759-0FA7-49E8-9E16-AFA1247EE4DB}"/>
              </a:ext>
            </a:extLst>
          </p:cNvPr>
          <p:cNvSpPr txBox="1"/>
          <p:nvPr/>
        </p:nvSpPr>
        <p:spPr>
          <a:xfrm>
            <a:off x="4104562" y="6934141"/>
            <a:ext cx="39646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นักเรียนยังส่งงานไม่ครบ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นักเรียนยังวอกแวกกับสิ่งแวดล้อมรอบข้าง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นักเรียนยังขาดสมาธิ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ครูหาวิธีกระตุ้นความสนใจของผู้เรียน</a:t>
            </a: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73211995-CD23-4650-B41A-E7772336E7E4}"/>
              </a:ext>
            </a:extLst>
          </p:cNvPr>
          <p:cNvSpPr txBox="1"/>
          <p:nvPr/>
        </p:nvSpPr>
        <p:spPr>
          <a:xfrm>
            <a:off x="4327339" y="2277732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ผลการจัดการเรียนการสอน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64E70EA4-73C6-4CFF-961D-07274261565E}"/>
              </a:ext>
            </a:extLst>
          </p:cNvPr>
          <p:cNvSpPr txBox="1"/>
          <p:nvPr/>
        </p:nvSpPr>
        <p:spPr>
          <a:xfrm>
            <a:off x="3676093" y="1618918"/>
            <a:ext cx="396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วันจันทร์ ที่ 30 เดือน สิงหาคม 2564</a:t>
            </a:r>
          </a:p>
        </p:txBody>
      </p:sp>
      <p:pic>
        <p:nvPicPr>
          <p:cNvPr id="85" name="รูปภาพ 8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2C5848F-19C9-42FB-9EB1-7660A5DA665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27921" y="809612"/>
            <a:ext cx="1143000" cy="923925"/>
          </a:xfrm>
          <a:prstGeom prst="rect">
            <a:avLst/>
          </a:prstGeom>
        </p:spPr>
      </p:pic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id="{7F3161B1-EBAD-4E00-AB73-3F0AB76FAB6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49827" y="8238811"/>
            <a:ext cx="14287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F5832B5-8F50-46C2-A29A-FDC90CC4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" y="0"/>
            <a:ext cx="7561594" cy="10688638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21EB8171-88DC-4A40-BCF5-D545C3BA6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2117" y="506102"/>
            <a:ext cx="6459541" cy="9170160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62A9F9DD-BE49-410E-8625-1786D23310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3993245"/>
            <a:ext cx="7562849" cy="6684936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01E9279D-9536-4CD8-A528-14A5391931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75462" y="406452"/>
            <a:ext cx="4287387" cy="953761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F85170B-5234-48C7-AD0A-C906A4B66F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78260" y="8249983"/>
            <a:ext cx="1393404" cy="1412233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1E69C08-BBF5-457D-9E94-DF23BE9983D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685002" y="9684926"/>
            <a:ext cx="976313" cy="99006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AA5C555-9EDA-4487-AA2F-DACE6029963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04302" y="3897585"/>
            <a:ext cx="2505075" cy="40957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8D53A90-FFB1-488A-A719-C2B04611396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34426" y="5593332"/>
            <a:ext cx="2446817" cy="40005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ABD2782-BEAF-4E04-A486-81DD98E3B4C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56677" y="6832417"/>
            <a:ext cx="2505075" cy="40957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997D4BB-33C9-4525-8481-97B8A406AA2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90609" y="2225302"/>
            <a:ext cx="3238500" cy="409575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02473388-BFAA-4CBA-9902-82FB7C7003F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79767" y="2046245"/>
            <a:ext cx="676275" cy="685800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7CFF732D-93AE-4079-AFDE-B16136DF37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04687" y="515207"/>
            <a:ext cx="676275" cy="685800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1975CACC-3A57-4BCC-BFBE-6EEE118FA31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0" y="0"/>
            <a:ext cx="3070745" cy="2933659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3E5584F-2644-4163-AFE4-35413646400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90609" y="4072660"/>
            <a:ext cx="3238500" cy="40957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9F24C617-0434-4CAE-A900-60010368D8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79767" y="3893603"/>
            <a:ext cx="676275" cy="68580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A2A2FEFF-4F18-4D75-B005-75049E7C8F7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90609" y="6263590"/>
            <a:ext cx="3238500" cy="591543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CABA7B79-235A-43D5-A0BE-B1CCD3CAAC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79767" y="6211909"/>
            <a:ext cx="676275" cy="685800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20EE1636-B180-4F0D-90D8-38FE5C1D83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90609" y="8000132"/>
            <a:ext cx="3238500" cy="40957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6F84A1AA-834A-4471-9C75-8ACF1D043A4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579767" y="7821075"/>
            <a:ext cx="676275" cy="685800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6C5EB5EA-32D6-4939-B6CA-758F838866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756" y="581310"/>
            <a:ext cx="2172843" cy="2200581"/>
          </a:xfrm>
          <a:prstGeom prst="rect">
            <a:avLst/>
          </a:prstGeom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F1DBA783-B0E6-4565-ADE7-61592FC3F218}"/>
              </a:ext>
            </a:extLst>
          </p:cNvPr>
          <p:cNvSpPr txBox="1"/>
          <p:nvPr/>
        </p:nvSpPr>
        <p:spPr>
          <a:xfrm>
            <a:off x="3439234" y="386175"/>
            <a:ext cx="378043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200" dirty="0">
                <a:solidFill>
                  <a:srgbClr val="F277A3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ON </a:t>
            </a:r>
            <a:r>
              <a:rPr lang="th-TH" sz="6200" dirty="0" err="1">
                <a:solidFill>
                  <a:srgbClr val="F277A3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Hand</a:t>
            </a:r>
            <a:endParaRPr lang="th-TH" sz="6200" dirty="0">
              <a:solidFill>
                <a:srgbClr val="F277A3"/>
              </a:solidFill>
              <a:effectLst>
                <a:glow rad="127000">
                  <a:schemeClr val="bg1"/>
                </a:glow>
              </a:effectLst>
              <a:latin typeface="SB - Normal " panose="02000000000000000000" pitchFamily="2" charset="0"/>
              <a:cs typeface="SB - Normal " panose="02000000000000000000" pitchFamily="2" charset="0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78EE7185-75AC-470D-8702-40C074A0F4ED}"/>
              </a:ext>
            </a:extLst>
          </p:cNvPr>
          <p:cNvSpPr txBox="1"/>
          <p:nvPr/>
        </p:nvSpPr>
        <p:spPr>
          <a:xfrm>
            <a:off x="5711588" y="449954"/>
            <a:ext cx="11122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dirty="0">
                <a:solidFill>
                  <a:srgbClr val="F277A3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รายงาน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234B0669-7A66-4403-B6EA-E3CC35E48CA7}"/>
              </a:ext>
            </a:extLst>
          </p:cNvPr>
          <p:cNvSpPr txBox="1"/>
          <p:nvPr/>
        </p:nvSpPr>
        <p:spPr>
          <a:xfrm>
            <a:off x="5684292" y="765116"/>
            <a:ext cx="15899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dirty="0">
                <a:solidFill>
                  <a:srgbClr val="F277A3"/>
                </a:solidFill>
                <a:effectLst>
                  <a:glow rad="127000">
                    <a:schemeClr val="bg1"/>
                  </a:glow>
                </a:effectLst>
                <a:latin typeface="SB - Normal " panose="02000000000000000000" pitchFamily="2" charset="0"/>
                <a:cs typeface="SB - Normal " panose="02000000000000000000" pitchFamily="2" charset="0"/>
              </a:rPr>
              <a:t>การสอน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F0BF9052-D470-4623-8408-8D4ABF6B572D}"/>
              </a:ext>
            </a:extLst>
          </p:cNvPr>
          <p:cNvSpPr txBox="1"/>
          <p:nvPr/>
        </p:nvSpPr>
        <p:spPr>
          <a:xfrm>
            <a:off x="-368492" y="2918178"/>
            <a:ext cx="3780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ED6B9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pPr algn="ctr"/>
            <a:r>
              <a:rPr lang="th-TH" sz="1600" dirty="0">
                <a:solidFill>
                  <a:srgbClr val="ED6B9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1600" dirty="0" err="1">
                <a:solidFill>
                  <a:srgbClr val="ED6B9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600" dirty="0">
                <a:solidFill>
                  <a:srgbClr val="ED6B9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600" dirty="0" err="1">
                <a:solidFill>
                  <a:srgbClr val="ED6B9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600" dirty="0">
                <a:solidFill>
                  <a:srgbClr val="ED6B9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ctr"/>
            <a:r>
              <a:rPr lang="th-TH" sz="1600" dirty="0">
                <a:solidFill>
                  <a:srgbClr val="ED6B9C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34F43148-C197-47FA-A623-37DC01EEFDD4}"/>
              </a:ext>
            </a:extLst>
          </p:cNvPr>
          <p:cNvSpPr txBox="1"/>
          <p:nvPr/>
        </p:nvSpPr>
        <p:spPr>
          <a:xfrm>
            <a:off x="4327339" y="67453"/>
            <a:ext cx="3964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ฉบับที่ 4 เดือน สิงหาคม 2564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48DCCB36-63D8-4FEB-8D30-70993716AC16}"/>
              </a:ext>
            </a:extLst>
          </p:cNvPr>
          <p:cNvSpPr txBox="1"/>
          <p:nvPr/>
        </p:nvSpPr>
        <p:spPr>
          <a:xfrm>
            <a:off x="153536" y="4501877"/>
            <a:ext cx="31355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หน่วยที่ 1 : ภาษาอังกฤษเพื่อใช้ใน                      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           ชีวิตประจำวัน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เวลาเรียน : 09.30 - 10.30 น.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  : ชั้นประถมศึกษาปีที่ 6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FE1D6EB4-9460-4C94-BF8F-EF657A5DB834}"/>
              </a:ext>
            </a:extLst>
          </p:cNvPr>
          <p:cNvSpPr txBox="1"/>
          <p:nvPr/>
        </p:nvSpPr>
        <p:spPr>
          <a:xfrm>
            <a:off x="522029" y="5691088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จำนวนนักเรียน 32 คน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4E8A69FD-9FE9-445A-9E1A-D1B954CFF801}"/>
              </a:ext>
            </a:extLst>
          </p:cNvPr>
          <p:cNvSpPr txBox="1"/>
          <p:nvPr/>
        </p:nvSpPr>
        <p:spPr>
          <a:xfrm>
            <a:off x="621972" y="6169271"/>
            <a:ext cx="396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เข้าเรียน   : 32  คน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ขาดเรียน  :  0  คน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3A858C06-CF5A-495E-8FFB-A16F27935612}"/>
              </a:ext>
            </a:extLst>
          </p:cNvPr>
          <p:cNvSpPr txBox="1"/>
          <p:nvPr/>
        </p:nvSpPr>
        <p:spPr>
          <a:xfrm>
            <a:off x="279778" y="6932225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รูปแบบที่ใช้ในการเรียนการสอน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8406A010-3B36-425D-B171-9DE421E08D0E}"/>
              </a:ext>
            </a:extLst>
          </p:cNvPr>
          <p:cNvSpPr txBox="1"/>
          <p:nvPr/>
        </p:nvSpPr>
        <p:spPr>
          <a:xfrm>
            <a:off x="204713" y="7486223"/>
            <a:ext cx="3964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ON HAND / ON </a:t>
            </a:r>
            <a:r>
              <a:rPr lang="th-TH" sz="1600" dirty="0" err="1">
                <a:latin typeface="Mitr" panose="00000500000000000000" pitchFamily="2" charset="-34"/>
                <a:cs typeface="Mitr" panose="00000500000000000000" pitchFamily="2" charset="-34"/>
              </a:rPr>
              <a:t>Demand</a:t>
            </a:r>
            <a:endParaRPr lang="th-TH" sz="16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25122B50-6579-4172-8D16-823F75A123B9}"/>
              </a:ext>
            </a:extLst>
          </p:cNvPr>
          <p:cNvSpPr txBox="1"/>
          <p:nvPr/>
        </p:nvSpPr>
        <p:spPr>
          <a:xfrm>
            <a:off x="4217156" y="8041876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ภาพกิจกรรมการจัดการเรียนการสอน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AE0D0EEA-640C-40C3-8BA6-CE9C0BE46B45}"/>
              </a:ext>
            </a:extLst>
          </p:cNvPr>
          <p:cNvSpPr txBox="1"/>
          <p:nvPr/>
        </p:nvSpPr>
        <p:spPr>
          <a:xfrm>
            <a:off x="3030796" y="6348197"/>
            <a:ext cx="396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ปัญหา-อุปสรรค-แนวทางแก้ไข</a:t>
            </a:r>
          </a:p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ในการจัดการเรียนการสอน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A00E07C9-B6D5-4D9F-82B2-6848B663F550}"/>
              </a:ext>
            </a:extLst>
          </p:cNvPr>
          <p:cNvSpPr txBox="1"/>
          <p:nvPr/>
        </p:nvSpPr>
        <p:spPr>
          <a:xfrm>
            <a:off x="4104562" y="4619998"/>
            <a:ext cx="39646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Application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zoom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meeting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,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Youtube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3 การกล่าวทักทายเบื้องต้น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4 การแนะนำตนเอง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81DD4961-44D7-41C8-8BB5-C4D678283089}"/>
              </a:ext>
            </a:extLst>
          </p:cNvPr>
          <p:cNvSpPr txBox="1"/>
          <p:nvPr/>
        </p:nvSpPr>
        <p:spPr>
          <a:xfrm>
            <a:off x="4244452" y="4086124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สื่อ-อุปกรณ์ ที่ใช้ในการเรียนการสอน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80F8258E-CD63-41B4-A6CD-9403F0903791}"/>
              </a:ext>
            </a:extLst>
          </p:cNvPr>
          <p:cNvSpPr txBox="1"/>
          <p:nvPr/>
        </p:nvSpPr>
        <p:spPr>
          <a:xfrm>
            <a:off x="3863311" y="2710347"/>
            <a:ext cx="396467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นักเรียนมีความกระตือรือร้นที่จะเรียน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นักเรียนสนใจที่จะเรียนในบรรยากาศที่แปลกใหม่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นักเรียนร้อยละ 100 ยอมรับความเปลี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่ย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บนแปลงนักเรียนมีความสามารถในการใช้เทคโนโลยีเพิ่มขึ้นนักเรียนส่วนใหญ่เข้าเรียนครบ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32C0BF03-0BF4-4406-B2BE-CDB1F9F261EE}"/>
              </a:ext>
            </a:extLst>
          </p:cNvPr>
          <p:cNvSpPr txBox="1"/>
          <p:nvPr/>
        </p:nvSpPr>
        <p:spPr>
          <a:xfrm>
            <a:off x="354843" y="3982816"/>
            <a:ext cx="46197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วิชาภาษาอังกฤษ (อ 16101)</a:t>
            </a:r>
          </a:p>
        </p:txBody>
      </p:sp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1F25DB07-21F3-4655-867A-1CAE762BF7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6055" y="558890"/>
            <a:ext cx="647700" cy="638175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A2E146D2-1332-4F0A-8678-C9FAC1D9C5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06929" y="21273"/>
            <a:ext cx="361950" cy="361950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85B83BBA-C85C-4715-A390-A0114E4A2F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7954963"/>
            <a:ext cx="1704975" cy="2733675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801CAF36-0A9A-4D0D-8B34-CD57E0A739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64562" y="6329168"/>
            <a:ext cx="504825" cy="466725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02BE9C61-01D8-4944-A3F8-B35DC79A23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02661" y="7938083"/>
            <a:ext cx="428625" cy="409575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7EF6D357-C3E8-4BB9-B0CD-434FEE3231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55036" y="2167014"/>
            <a:ext cx="476250" cy="457200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45E8A7F0-0FC1-4240-930C-DE6D352F05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69679" y="3952289"/>
            <a:ext cx="523875" cy="523875"/>
          </a:xfrm>
          <a:prstGeom prst="rect">
            <a:avLst/>
          </a:prstGeom>
        </p:spPr>
      </p:pic>
      <p:pic>
        <p:nvPicPr>
          <p:cNvPr id="59" name="รูปภาพ 58">
            <a:extLst>
              <a:ext uri="{FF2B5EF4-FFF2-40B4-BE49-F238E27FC236}">
                <a16:creationId xmlns:a16="http://schemas.microsoft.com/office/drawing/2014/main" id="{7D19E44F-B016-465E-B444-BE67D790D7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50564" y="5469087"/>
            <a:ext cx="514350" cy="533400"/>
          </a:xfrm>
          <a:prstGeom prst="rect">
            <a:avLst/>
          </a:prstGeom>
        </p:spPr>
      </p:pic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9EFC84F3-C28B-4759-A346-80744E8C633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19867" y="5535070"/>
            <a:ext cx="466725" cy="466725"/>
          </a:xfrm>
          <a:prstGeom prst="rect">
            <a:avLst/>
          </a:prstGeom>
        </p:spPr>
      </p:pic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D1981FC3-33F9-4FAE-B8DC-529B33C0D6D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50142" y="5549684"/>
            <a:ext cx="457200" cy="457200"/>
          </a:xfrm>
          <a:prstGeom prst="rect">
            <a:avLst/>
          </a:prstGeom>
        </p:spPr>
      </p:pic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E667131B-E013-4E4A-81B2-BE549894B5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55770" y="5563644"/>
            <a:ext cx="971550" cy="409575"/>
          </a:xfrm>
          <a:prstGeom prst="rect">
            <a:avLst/>
          </a:prstGeom>
        </p:spPr>
      </p:pic>
      <p:sp>
        <p:nvSpPr>
          <p:cNvPr id="63" name="วงรี 62">
            <a:extLst>
              <a:ext uri="{FF2B5EF4-FFF2-40B4-BE49-F238E27FC236}">
                <a16:creationId xmlns:a16="http://schemas.microsoft.com/office/drawing/2014/main" id="{3AB43916-BDA5-4796-99AA-BD9C34B08B8F}"/>
              </a:ext>
            </a:extLst>
          </p:cNvPr>
          <p:cNvSpPr/>
          <p:nvPr/>
        </p:nvSpPr>
        <p:spPr>
          <a:xfrm>
            <a:off x="846163" y="722825"/>
            <a:ext cx="1913328" cy="1913328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วงรี 63">
            <a:extLst>
              <a:ext uri="{FF2B5EF4-FFF2-40B4-BE49-F238E27FC236}">
                <a16:creationId xmlns:a16="http://schemas.microsoft.com/office/drawing/2014/main" id="{E1E5C215-DA9C-43D2-A00F-BF66594EBF29}"/>
              </a:ext>
            </a:extLst>
          </p:cNvPr>
          <p:cNvSpPr/>
          <p:nvPr/>
        </p:nvSpPr>
        <p:spPr>
          <a:xfrm>
            <a:off x="1826296" y="8306714"/>
            <a:ext cx="1270656" cy="127065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วงรี 64">
            <a:extLst>
              <a:ext uri="{FF2B5EF4-FFF2-40B4-BE49-F238E27FC236}">
                <a16:creationId xmlns:a16="http://schemas.microsoft.com/office/drawing/2014/main" id="{7565653D-6889-415B-9237-B4FDB3B75FF0}"/>
              </a:ext>
            </a:extLst>
          </p:cNvPr>
          <p:cNvSpPr/>
          <p:nvPr/>
        </p:nvSpPr>
        <p:spPr>
          <a:xfrm>
            <a:off x="1725285" y="9730855"/>
            <a:ext cx="883934" cy="88393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:a16="http://schemas.microsoft.com/office/drawing/2014/main" id="{D9D3FD33-9C30-4182-81AD-ACB09CCAC364}"/>
              </a:ext>
            </a:extLst>
          </p:cNvPr>
          <p:cNvSpPr/>
          <p:nvPr/>
        </p:nvSpPr>
        <p:spPr>
          <a:xfrm>
            <a:off x="3849663" y="8570794"/>
            <a:ext cx="1704975" cy="1132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FC206414-2380-4808-8B7C-96D858F5180D}"/>
              </a:ext>
            </a:extLst>
          </p:cNvPr>
          <p:cNvSpPr/>
          <p:nvPr/>
        </p:nvSpPr>
        <p:spPr>
          <a:xfrm>
            <a:off x="5599490" y="8564707"/>
            <a:ext cx="1704975" cy="1132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สี่เหลี่ยมผืนผ้า 67">
            <a:extLst>
              <a:ext uri="{FF2B5EF4-FFF2-40B4-BE49-F238E27FC236}">
                <a16:creationId xmlns:a16="http://schemas.microsoft.com/office/drawing/2014/main" id="{D34F0BB7-A05B-40AF-9D19-9650156B08BC}"/>
              </a:ext>
            </a:extLst>
          </p:cNvPr>
          <p:cNvSpPr/>
          <p:nvPr/>
        </p:nvSpPr>
        <p:spPr>
          <a:xfrm>
            <a:off x="4836494" y="9826388"/>
            <a:ext cx="1205628" cy="7450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สี่เหลี่ยมผืนผ้า 68">
            <a:extLst>
              <a:ext uri="{FF2B5EF4-FFF2-40B4-BE49-F238E27FC236}">
                <a16:creationId xmlns:a16="http://schemas.microsoft.com/office/drawing/2014/main" id="{F0ECB020-27BB-4EB6-B767-D27B8CB8B28A}"/>
              </a:ext>
            </a:extLst>
          </p:cNvPr>
          <p:cNvSpPr/>
          <p:nvPr/>
        </p:nvSpPr>
        <p:spPr>
          <a:xfrm>
            <a:off x="6095923" y="9811144"/>
            <a:ext cx="1205628" cy="7450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D0849A07-9942-41EC-A705-8206EE00753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73463" y="2787497"/>
            <a:ext cx="152400" cy="171450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A88FC0FD-CC09-411C-A297-88722A5F0C7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73463" y="3008638"/>
            <a:ext cx="152400" cy="171450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29241150-F803-4A8D-B19B-8042AF70AAA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73463" y="3212423"/>
            <a:ext cx="152400" cy="17145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7AAF7B0D-BD56-4EDA-8841-10C4D6BCA19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64573" y="3416208"/>
            <a:ext cx="152400" cy="171450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EA1C3B4E-E273-498A-9D5C-DA463E5A6F3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63084" y="3663450"/>
            <a:ext cx="152400" cy="171450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9DA6EB06-421E-44B4-965C-4926A27B4FC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2534" y="4660418"/>
            <a:ext cx="152400" cy="171450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F28F4F55-9CA0-4CC3-A909-B5876219EA6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2534" y="4907401"/>
            <a:ext cx="152400" cy="171450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268D7B6C-B9D6-44CB-9292-8F3FC9EECC8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2534" y="5112993"/>
            <a:ext cx="152400" cy="171450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FBECFC16-53D9-4802-8D78-97B68DF87E0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78886" y="7013150"/>
            <a:ext cx="152400" cy="171450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15B49F78-BE7D-4CB9-ACA4-4CCD6C597B7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2534" y="7217127"/>
            <a:ext cx="152400" cy="171450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BC0E71A8-2384-4EA1-9EE8-707ED1FF224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80879" y="7421104"/>
            <a:ext cx="152400" cy="171450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C3FE55FE-75C6-4216-8764-94E76AD285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2534" y="7612565"/>
            <a:ext cx="152400" cy="171450"/>
          </a:xfrm>
          <a:prstGeom prst="rect">
            <a:avLst/>
          </a:prstGeom>
        </p:spPr>
      </p:pic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84238428-6BCD-4D6C-966D-2E2A56C04E86}"/>
              </a:ext>
            </a:extLst>
          </p:cNvPr>
          <p:cNvSpPr txBox="1"/>
          <p:nvPr/>
        </p:nvSpPr>
        <p:spPr>
          <a:xfrm>
            <a:off x="4104562" y="6934141"/>
            <a:ext cx="39646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นักเรียนยังส่งงานไม่ครบ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นักเรียนยังวอกแวกกับสิ่งแวดล้อมรอบข้าง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นักเรียนยังขาดสมาธิ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ครูหาวิธีกระตุ้นความสนใจของผู้เรียน</a:t>
            </a: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194C2FC8-CBC3-42E6-B5E4-2D7BFC80B4ED}"/>
              </a:ext>
            </a:extLst>
          </p:cNvPr>
          <p:cNvSpPr txBox="1"/>
          <p:nvPr/>
        </p:nvSpPr>
        <p:spPr>
          <a:xfrm>
            <a:off x="4327339" y="2277732"/>
            <a:ext cx="396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ผลการจัดการเรียนการสอน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34CE855C-10B3-4FCA-BA3E-2859AEED849B}"/>
              </a:ext>
            </a:extLst>
          </p:cNvPr>
          <p:cNvSpPr txBox="1"/>
          <p:nvPr/>
        </p:nvSpPr>
        <p:spPr>
          <a:xfrm>
            <a:off x="3676093" y="1618918"/>
            <a:ext cx="396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วันจันทร์ ที่ 30 เดือน สิงหาคม 2564</a:t>
            </a:r>
          </a:p>
        </p:txBody>
      </p:sp>
      <p:pic>
        <p:nvPicPr>
          <p:cNvPr id="85" name="รูปภาพ 8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7A52046-8788-4EF4-9782-7F90BA99AFE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27921" y="809612"/>
            <a:ext cx="1143000" cy="923925"/>
          </a:xfrm>
          <a:prstGeom prst="rect">
            <a:avLst/>
          </a:prstGeom>
        </p:spPr>
      </p:pic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id="{8BC20ABD-1352-4AC0-B7D2-C5D14D49943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49827" y="8238811"/>
            <a:ext cx="14287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47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1063</Words>
  <Application>Microsoft Office PowerPoint</Application>
  <PresentationFormat>กำหนดเอง</PresentationFormat>
  <Paragraphs>178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Mitr</vt:lpstr>
      <vt:lpstr>SB - Normal </vt:lpstr>
      <vt:lpstr>TH SarabunIT๙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Aoon_Aim</cp:lastModifiedBy>
  <cp:revision>70</cp:revision>
  <dcterms:created xsi:type="dcterms:W3CDTF">2020-08-20T03:34:44Z</dcterms:created>
  <dcterms:modified xsi:type="dcterms:W3CDTF">2022-01-08T02:00:41Z</dcterms:modified>
</cp:coreProperties>
</file>