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62850" cy="10688638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itr" panose="00000500000000000000" pitchFamily="2" charset="-34"/>
      <p:regular r:id="rId13"/>
      <p:bold r:id="rId14"/>
    </p:embeddedFont>
    <p:embeddedFont>
      <p:font typeface="Mitr Light" panose="00000400000000000000" pitchFamily="2" charset="-34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21"/>
    <a:srgbClr val="00ACEE"/>
    <a:srgbClr val="EC008B"/>
    <a:srgbClr val="5CBA47"/>
    <a:srgbClr val="682E93"/>
    <a:srgbClr val="662D91"/>
    <a:srgbClr val="6A3394"/>
    <a:srgbClr val="492060"/>
    <a:srgbClr val="2A7537"/>
    <a:srgbClr val="98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>
        <p:scale>
          <a:sx n="49" d="100"/>
          <a:sy n="49" d="100"/>
        </p:scale>
        <p:origin x="280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11.png"/><Relationship Id="rId5" Type="http://schemas.openxmlformats.org/officeDocument/2006/relationships/image" Target="../media/image40.png"/><Relationship Id="rId10" Type="http://schemas.openxmlformats.org/officeDocument/2006/relationships/image" Target="../media/image1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974EB0F-B88E-43DD-AA04-6871A9E54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743E5C9-0F88-4686-A615-FE80B5A83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3" t="12385"/>
          <a:stretch/>
        </p:blipFill>
        <p:spPr>
          <a:xfrm>
            <a:off x="3275463" y="1323832"/>
            <a:ext cx="4283527" cy="936480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E08F990-D9C7-4DED-9268-6543D3B5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4" b="82507"/>
          <a:stretch/>
        </p:blipFill>
        <p:spPr>
          <a:xfrm>
            <a:off x="2879678" y="0"/>
            <a:ext cx="4679312" cy="186974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D2329E-677E-4105-8242-CAA98576A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3" b="86082"/>
          <a:stretch/>
        </p:blipFill>
        <p:spPr>
          <a:xfrm>
            <a:off x="3275463" y="0"/>
            <a:ext cx="4283527" cy="148760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CED35BF-9286-4710-9C1D-2AA39BB2E0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3" t="5388" r="1250" b="93378"/>
          <a:stretch/>
        </p:blipFill>
        <p:spPr>
          <a:xfrm>
            <a:off x="3749920" y="575896"/>
            <a:ext cx="3714750" cy="13188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0C6FF0B-2D65-4BF2-BDC9-6EE3DF0A33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2" b="71755"/>
          <a:stretch/>
        </p:blipFill>
        <p:spPr>
          <a:xfrm>
            <a:off x="3860" y="0"/>
            <a:ext cx="3015112" cy="301897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B15CB13-77BA-4422-A89B-8B0AF46D7E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606" r="65330" b="75509"/>
          <a:stretch/>
        </p:blipFill>
        <p:spPr>
          <a:xfrm>
            <a:off x="372034" y="385482"/>
            <a:ext cx="2251153" cy="223221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0854BEC-4FFD-4AAB-80A4-136D7A4235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3" r="53560"/>
          <a:stretch/>
        </p:blipFill>
        <p:spPr>
          <a:xfrm>
            <a:off x="3860" y="2811438"/>
            <a:ext cx="3508598" cy="787720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A4EA6E8-3093-4BAA-9CCD-FDDE97F394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27588" r="54862" b="66700"/>
          <a:stretch/>
        </p:blipFill>
        <p:spPr>
          <a:xfrm>
            <a:off x="75748" y="2948805"/>
            <a:ext cx="3338373" cy="61058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1A6CF76-C361-4B69-B0CC-78399492B9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49558" r="54862" b="44729"/>
          <a:stretch/>
        </p:blipFill>
        <p:spPr>
          <a:xfrm>
            <a:off x="75748" y="5297027"/>
            <a:ext cx="3338373" cy="610584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3ECB79C-F5C0-4B0A-A64E-559C2A4E0F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61403" r="54861" b="33301"/>
          <a:stretch/>
        </p:blipFill>
        <p:spPr>
          <a:xfrm>
            <a:off x="75748" y="6563121"/>
            <a:ext cx="3338373" cy="56613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C7F936E-E373-4690-8E31-B39631AAB3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75891" r="54861" b="18812"/>
          <a:stretch/>
        </p:blipFill>
        <p:spPr>
          <a:xfrm>
            <a:off x="75748" y="8111795"/>
            <a:ext cx="3338373" cy="56613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0AC0687-C1FC-40B6-8B73-2909B83B72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845" r="3043" b="366"/>
          <a:stretch/>
        </p:blipFill>
        <p:spPr>
          <a:xfrm>
            <a:off x="3781424" y="9282545"/>
            <a:ext cx="3547631" cy="1366982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BA88EC25-3496-4025-9980-44CE47195A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7034" r="88830" b="67254"/>
          <a:stretch/>
        </p:blipFill>
        <p:spPr>
          <a:xfrm>
            <a:off x="290671" y="2889571"/>
            <a:ext cx="557118" cy="61058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5C05993-2D95-47FC-A960-FDDF5DB105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8932" r="88830" b="44730"/>
          <a:stretch/>
        </p:blipFill>
        <p:spPr>
          <a:xfrm>
            <a:off x="290672" y="5230135"/>
            <a:ext cx="557118" cy="677476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3A9236A-3F00-447F-8741-C665DF4262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290671" y="6563121"/>
            <a:ext cx="638018" cy="56613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129BD854-ED3D-4C34-9FA2-EE3BCF0B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75509" r="87759" b="18428"/>
          <a:stretch/>
        </p:blipFill>
        <p:spPr>
          <a:xfrm>
            <a:off x="290671" y="8070946"/>
            <a:ext cx="638018" cy="648103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5083DE77-AF57-4E0F-81EC-51F6EEC318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3" t="17965" r="3966" b="78137"/>
          <a:stretch/>
        </p:blipFill>
        <p:spPr>
          <a:xfrm>
            <a:off x="3629044" y="1920239"/>
            <a:ext cx="3630276" cy="416561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FEBBE91B-0AF6-45E4-A048-0F373E5B69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3" t="43056" r="3967" b="52720"/>
          <a:stretch/>
        </p:blipFill>
        <p:spPr>
          <a:xfrm>
            <a:off x="3629045" y="4602104"/>
            <a:ext cx="3630276" cy="451555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43706206-17A1-410F-876D-50E10D0172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3" t="55606" r="3967" b="40169"/>
          <a:stretch/>
        </p:blipFill>
        <p:spPr>
          <a:xfrm>
            <a:off x="3629045" y="5943601"/>
            <a:ext cx="3630276" cy="451556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DBF6DAA7-94E1-4F5B-96CB-FD553FC3F8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1" t="68319" r="3968" b="27784"/>
          <a:stretch/>
        </p:blipFill>
        <p:spPr>
          <a:xfrm>
            <a:off x="3629044" y="7302428"/>
            <a:ext cx="3630275" cy="416561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6AA357D4-5C3A-4FB6-82D8-FC827C294CE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0" t="22406" r="1699" b="71097"/>
          <a:stretch/>
        </p:blipFill>
        <p:spPr>
          <a:xfrm>
            <a:off x="6439256" y="2394877"/>
            <a:ext cx="991312" cy="694428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1BDDD9B3-3A9B-4101-AD9C-1A6AB34E6E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29447" r="1700" b="64461"/>
          <a:stretch/>
        </p:blipFill>
        <p:spPr>
          <a:xfrm>
            <a:off x="6439256" y="3147381"/>
            <a:ext cx="991312" cy="651225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520DA33A-2255-445A-983B-87764C9EAD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36082" r="1699" b="57310"/>
          <a:stretch/>
        </p:blipFill>
        <p:spPr>
          <a:xfrm>
            <a:off x="6439256" y="3856683"/>
            <a:ext cx="991312" cy="706312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29EF82F5-85C9-4A05-B3A8-97130C527E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8454" r="1700" b="45202"/>
          <a:stretch/>
        </p:blipFill>
        <p:spPr>
          <a:xfrm>
            <a:off x="6439256" y="5179046"/>
            <a:ext cx="991312" cy="678111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C5D64ADC-459A-42B9-A287-85224424FDB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2561" r="35520" b="20246"/>
          <a:stretch/>
        </p:blipFill>
        <p:spPr>
          <a:xfrm>
            <a:off x="3768948" y="7755774"/>
            <a:ext cx="1106467" cy="768927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A9637B91-00CB-4213-B997-46CF8783E2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t="72561" r="20373" b="20245"/>
          <a:stretch/>
        </p:blipFill>
        <p:spPr>
          <a:xfrm>
            <a:off x="4875415" y="7755774"/>
            <a:ext cx="1144385" cy="768927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BAB4923A-4E30-436C-929E-61FC965C77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72561" r="5727" b="20245"/>
          <a:stretch/>
        </p:blipFill>
        <p:spPr>
          <a:xfrm>
            <a:off x="6019800" y="7755774"/>
            <a:ext cx="1106467" cy="768927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EE8A53D3-4258-453C-B56D-A7B4512B3E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9755" r="35520" b="13051"/>
          <a:stretch/>
        </p:blipFill>
        <p:spPr>
          <a:xfrm>
            <a:off x="3768948" y="8524701"/>
            <a:ext cx="1106467" cy="768927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B6ED98BD-BE80-4206-8273-F94DF1D8E0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5" t="79755" r="20373" b="13155"/>
          <a:stretch/>
        </p:blipFill>
        <p:spPr>
          <a:xfrm>
            <a:off x="4887890" y="8524701"/>
            <a:ext cx="1131909" cy="757844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8E45AA1D-5FB6-437D-B476-53C2E680901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8" t="79755" r="5727" b="13051"/>
          <a:stretch/>
        </p:blipFill>
        <p:spPr>
          <a:xfrm>
            <a:off x="6019799" y="8524701"/>
            <a:ext cx="1106467" cy="768927"/>
          </a:xfrm>
          <a:prstGeom prst="rect">
            <a:avLst/>
          </a:prstGeom>
        </p:spPr>
      </p:pic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AD3F2EF2-E35D-4338-8AEA-7AA5972F14A8}"/>
              </a:ext>
            </a:extLst>
          </p:cNvPr>
          <p:cNvSpPr txBox="1"/>
          <p:nvPr/>
        </p:nvSpPr>
        <p:spPr>
          <a:xfrm>
            <a:off x="3732423" y="235907"/>
            <a:ext cx="3749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00" dirty="0">
                <a:latin typeface="Mitr" panose="00000500000000000000" pitchFamily="2" charset="-34"/>
                <a:cs typeface="Mitr" panose="00000500000000000000" pitchFamily="2" charset="-34"/>
              </a:rPr>
              <a:t>แบบรายงานผลการปฏิบัติงาน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5D041D9-4D66-46D2-BB08-2ECC8B2CEB29}"/>
              </a:ext>
            </a:extLst>
          </p:cNvPr>
          <p:cNvSpPr txBox="1"/>
          <p:nvPr/>
        </p:nvSpPr>
        <p:spPr>
          <a:xfrm>
            <a:off x="4425425" y="70309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dirty="0" err="1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dirty="0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dirty="0" err="1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dirty="0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r"/>
            <a:r>
              <a:rPr lang="th-TH" dirty="0">
                <a:solidFill>
                  <a:srgbClr val="6A339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ตำแหน่งครู โรงเรียนบ้านเด็กดี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EF9FEA6C-AFB0-4289-B2B8-5AAD36ABA37A}"/>
              </a:ext>
            </a:extLst>
          </p:cNvPr>
          <p:cNvSpPr txBox="1"/>
          <p:nvPr/>
        </p:nvSpPr>
        <p:spPr>
          <a:xfrm>
            <a:off x="5281059" y="1455836"/>
            <a:ext cx="2183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ครั้งที่ 2 วันที่ 1 ตุลาคม พ.ศ.2564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FE61864E-3B12-43A5-8982-75EAD81F956C}"/>
              </a:ext>
            </a:extLst>
          </p:cNvPr>
          <p:cNvSpPr txBox="1"/>
          <p:nvPr/>
        </p:nvSpPr>
        <p:spPr>
          <a:xfrm>
            <a:off x="875783" y="312759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ข้อมูลทั่วไป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6A9C9DEC-BAF0-48D9-983C-25C4313C267A}"/>
              </a:ext>
            </a:extLst>
          </p:cNvPr>
          <p:cNvSpPr txBox="1"/>
          <p:nvPr/>
        </p:nvSpPr>
        <p:spPr>
          <a:xfrm>
            <a:off x="875783" y="544342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ข้อมูลการลา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CD1C2368-2F2A-4362-8615-28AEB8416132}"/>
              </a:ext>
            </a:extLst>
          </p:cNvPr>
          <p:cNvSpPr txBox="1"/>
          <p:nvPr/>
        </p:nvSpPr>
        <p:spPr>
          <a:xfrm>
            <a:off x="875783" y="6728572"/>
            <a:ext cx="2281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EE63D68C-8408-487B-B690-62D74C5C001A}"/>
              </a:ext>
            </a:extLst>
          </p:cNvPr>
          <p:cNvSpPr txBox="1"/>
          <p:nvPr/>
        </p:nvSpPr>
        <p:spPr>
          <a:xfrm>
            <a:off x="875783" y="825486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งานที่ได้รับมอบหมาย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19A5602F-C2C9-4104-850F-37EA96934099}"/>
              </a:ext>
            </a:extLst>
          </p:cNvPr>
          <p:cNvSpPr txBox="1"/>
          <p:nvPr/>
        </p:nvSpPr>
        <p:spPr>
          <a:xfrm>
            <a:off x="3844673" y="1981595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การอบรม-การพัฒนาตนเอง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F0ECCE2-ECD3-49C3-A2AF-97A130FDC9EA}"/>
              </a:ext>
            </a:extLst>
          </p:cNvPr>
          <p:cNvSpPr txBox="1"/>
          <p:nvPr/>
        </p:nvSpPr>
        <p:spPr>
          <a:xfrm>
            <a:off x="3844673" y="4692519"/>
            <a:ext cx="18838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การเป็นวิทยากรให้ความรู้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04AF9B25-C6E0-4AAC-85F0-6DC03839759A}"/>
              </a:ext>
            </a:extLst>
          </p:cNvPr>
          <p:cNvSpPr txBox="1"/>
          <p:nvPr/>
        </p:nvSpPr>
        <p:spPr>
          <a:xfrm>
            <a:off x="3844673" y="6042221"/>
            <a:ext cx="21275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การเผยแพร่ผลงาน/งานวิจัย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766EBBF-B89D-463C-9C15-0390326F7FDD}"/>
              </a:ext>
            </a:extLst>
          </p:cNvPr>
          <p:cNvSpPr txBox="1"/>
          <p:nvPr/>
        </p:nvSpPr>
        <p:spPr>
          <a:xfrm>
            <a:off x="3844673" y="7380851"/>
            <a:ext cx="16065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ประมวลภาพกิจกรรม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63FE01AA-2CBA-409B-9A4B-9A13DA9FF71F}"/>
              </a:ext>
            </a:extLst>
          </p:cNvPr>
          <p:cNvSpPr txBox="1"/>
          <p:nvPr/>
        </p:nvSpPr>
        <p:spPr>
          <a:xfrm>
            <a:off x="3984937" y="9510406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ขอรับรองว่าข้อมูลตังกล่าวข้างต้นเป็นความจริง</a:t>
            </a:r>
          </a:p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    ลงชื่อ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2D453C89-23D4-4E8D-85D1-530F6EEA6537}"/>
              </a:ext>
            </a:extLst>
          </p:cNvPr>
          <p:cNvSpPr txBox="1"/>
          <p:nvPr/>
        </p:nvSpPr>
        <p:spPr>
          <a:xfrm>
            <a:off x="4626939" y="10058833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(นางสาว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สอนดี)</a:t>
            </a:r>
          </a:p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777BBA7D-5B48-417D-BCE0-190CB31B94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2786" r="49163" b="75853"/>
          <a:stretch/>
        </p:blipFill>
        <p:spPr>
          <a:xfrm>
            <a:off x="3661873" y="2418589"/>
            <a:ext cx="182800" cy="145411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8F76BA7E-97E1-4C15-9561-8C371F090AC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5011" r="49163" b="73696"/>
          <a:stretch/>
        </p:blipFill>
        <p:spPr>
          <a:xfrm>
            <a:off x="3661873" y="2667631"/>
            <a:ext cx="182800" cy="138197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A8C04792-DB61-431F-B6CC-8E5355A03E5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7112" r="49164" b="71454"/>
          <a:stretch/>
        </p:blipFill>
        <p:spPr>
          <a:xfrm>
            <a:off x="3661873" y="2909101"/>
            <a:ext cx="182800" cy="153281"/>
          </a:xfrm>
          <a:prstGeom prst="rect">
            <a:avLst/>
          </a:prstGeom>
        </p:spPr>
      </p:pic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3E3C7ED2-6871-49FC-94A8-55AD6AD119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9157" r="49163" b="69330"/>
          <a:stretch/>
        </p:blipFill>
        <p:spPr>
          <a:xfrm>
            <a:off x="3661874" y="3150267"/>
            <a:ext cx="182800" cy="16166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C34F4AFE-FFC4-49C3-8F12-FACA1A10E87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3" t="31283" r="49163" b="67172"/>
          <a:stretch/>
        </p:blipFill>
        <p:spPr>
          <a:xfrm>
            <a:off x="3670612" y="3399817"/>
            <a:ext cx="174061" cy="165163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9EA30B05-D4F3-4A96-952C-870C4DA78A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3599" r="49163" b="64888"/>
          <a:stretch/>
        </p:blipFill>
        <p:spPr>
          <a:xfrm>
            <a:off x="3661874" y="3658564"/>
            <a:ext cx="182800" cy="161665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546FF87B-22CA-4FAD-BE6D-CADF0ED0AF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35740" r="49176" b="62748"/>
          <a:stretch/>
        </p:blipFill>
        <p:spPr>
          <a:xfrm>
            <a:off x="3669609" y="3904235"/>
            <a:ext cx="174061" cy="161666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id="{1839BE2A-C19A-424B-B0B5-229D9FACF0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7864" r="49279" b="60466"/>
          <a:stretch/>
        </p:blipFill>
        <p:spPr>
          <a:xfrm>
            <a:off x="3661875" y="4159397"/>
            <a:ext cx="174062" cy="178438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2000F2C5-1CB2-42B5-84E1-E23E6AA7218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0146" r="49060" b="58185"/>
          <a:stretch/>
        </p:blipFill>
        <p:spPr>
          <a:xfrm>
            <a:off x="3669608" y="4420107"/>
            <a:ext cx="182801" cy="178438"/>
          </a:xfrm>
          <a:prstGeom prst="rect">
            <a:avLst/>
          </a:prstGeom>
        </p:spPr>
      </p:pic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id="{091F6344-DDC3-4D0C-85B7-79F3A3DEA3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8517" r="49278" b="49858"/>
          <a:stretch/>
        </p:blipFill>
        <p:spPr>
          <a:xfrm>
            <a:off x="3669608" y="5185757"/>
            <a:ext cx="166329" cy="173704"/>
          </a:xfrm>
          <a:prstGeom prst="rect">
            <a:avLst/>
          </a:prstGeom>
        </p:spPr>
      </p:pic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id="{5CFA7B84-7724-4AA0-BB9F-95EB25DBCB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50648" r="49382" b="47727"/>
          <a:stretch/>
        </p:blipFill>
        <p:spPr>
          <a:xfrm>
            <a:off x="3661874" y="5413618"/>
            <a:ext cx="166329" cy="173704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7DEF36A6-C651-41E6-BFF3-6821A1B44F6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52780" r="49176" b="45630"/>
          <a:stretch/>
        </p:blipFill>
        <p:spPr>
          <a:xfrm>
            <a:off x="3669608" y="5641479"/>
            <a:ext cx="174062" cy="170024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192D8276-10DB-4F24-A075-C0EB4E8CB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 t="60726" r="49176" b="37472"/>
          <a:stretch/>
        </p:blipFill>
        <p:spPr>
          <a:xfrm>
            <a:off x="3661872" y="6490793"/>
            <a:ext cx="181797" cy="192500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A2DFDA97-8C90-45A1-8CA9-61AD17C2C90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62952" r="49279" b="35341"/>
          <a:stretch/>
        </p:blipFill>
        <p:spPr>
          <a:xfrm>
            <a:off x="3669608" y="6728573"/>
            <a:ext cx="166329" cy="182582"/>
          </a:xfrm>
          <a:prstGeom prst="rect">
            <a:avLst/>
          </a:prstGeom>
        </p:spPr>
      </p:pic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3E176481-DE7E-4A8F-9332-467635EA6370}"/>
              </a:ext>
            </a:extLst>
          </p:cNvPr>
          <p:cNvSpPr txBox="1"/>
          <p:nvPr/>
        </p:nvSpPr>
        <p:spPr>
          <a:xfrm>
            <a:off x="267880" y="3579838"/>
            <a:ext cx="2929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นางสาว</a:t>
            </a:r>
            <a:r>
              <a:rPr lang="th-TH" sz="1300" dirty="0" err="1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กัล</a:t>
            </a:r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ศณ</a:t>
            </a:r>
            <a:r>
              <a:rPr lang="th-TH" sz="1300" dirty="0" err="1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ัฏฐ์</a:t>
            </a:r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สอนดี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วิทยฐานะชำนาญการ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อายุ 37 ปี อายุราชการ ๘ ปี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วุฒิการศึกษา ศ</a:t>
            </a:r>
            <a:r>
              <a:rPr lang="th-TH" sz="1300" dirty="0" err="1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</a:t>
            </a:r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.บ. (ภาษา</a:t>
            </a:r>
            <a:r>
              <a:rPr lang="th-TH" sz="1300" dirty="0" err="1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ผรั่งเศส</a:t>
            </a:r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)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มหาวิทยาลัยเชียงใหม่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บรรจุรับราชการวันที่ 18 มีนาคม 2556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โรงเรียนบ้านเด็กดี </a:t>
            </a:r>
            <a:r>
              <a:rPr lang="th-TH" sz="1300" dirty="0" err="1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สพ</a:t>
            </a:r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ป.เชียงใหม่ เขต 4</a:t>
            </a:r>
          </a:p>
          <a:p>
            <a:pPr algn="ctr"/>
            <a:r>
              <a:rPr lang="th-TH" sz="1300" dirty="0">
                <a:solidFill>
                  <a:srgbClr val="662D9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เงินเดือน 25,650 บาท</a:t>
            </a: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50D634AD-9781-4101-B701-D6497BF0BB9A}"/>
              </a:ext>
            </a:extLst>
          </p:cNvPr>
          <p:cNvSpPr txBox="1"/>
          <p:nvPr/>
        </p:nvSpPr>
        <p:spPr>
          <a:xfrm>
            <a:off x="409745" y="5889118"/>
            <a:ext cx="26452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ลากิจ 1 วัน</a:t>
            </a:r>
          </a:p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ลาป่วย 1 วัน</a:t>
            </a:r>
          </a:p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จำนวนวันลาในรอบการประเมิน 2 วัน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939BCE2B-89BE-497C-897C-5115F2B6FAF8}"/>
              </a:ext>
            </a:extLst>
          </p:cNvPr>
          <p:cNvSpPr txBox="1"/>
          <p:nvPr/>
        </p:nvSpPr>
        <p:spPr>
          <a:xfrm>
            <a:off x="445940" y="7167984"/>
            <a:ext cx="2624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สอนวิชา ภาษาอังกฤษ</a:t>
            </a:r>
          </a:p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ระดับชั้นประถมศึกษาปีที่ 1-6</a:t>
            </a:r>
          </a:p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 28 ชั่วโมง/สัปดาห์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C5E7615A-98EB-4DA6-9AC2-E43B9DA3F207}"/>
              </a:ext>
            </a:extLst>
          </p:cNvPr>
          <p:cNvSpPr txBox="1"/>
          <p:nvPr/>
        </p:nvSpPr>
        <p:spPr>
          <a:xfrm>
            <a:off x="315971" y="8756660"/>
            <a:ext cx="29065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ครูประจำชั้นประถมศึกษาปีที่ 3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หัวหน้างานทะเบียนและวัดผล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งานระบบดูแลช่วยเหลือนักเรียน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4. งานสารสนเทศและการสื่อสาร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5. งานประกันคุณภาพการศึกษา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6. งานระบบพื้นฐานปัจจัยนักเรียนยากจน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7. กิจกรรมประชาธิปไตยในโรงเรียน</a:t>
            </a:r>
          </a:p>
          <a:p>
            <a:r>
              <a:rPr lang="th-TH" sz="1300" dirty="0">
                <a:solidFill>
                  <a:srgbClr val="682E93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8. กิจกรรมโรงเรียนวิถีพุทธ</a:t>
            </a: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0BA8A752-943B-45EF-A9E1-15D0729B8005}"/>
              </a:ext>
            </a:extLst>
          </p:cNvPr>
          <p:cNvSpPr txBox="1"/>
          <p:nvPr/>
        </p:nvSpPr>
        <p:spPr>
          <a:xfrm>
            <a:off x="3835937" y="2294786"/>
            <a:ext cx="2627642" cy="2356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การอบรมการจัดทำหลักสูตรสถานศึกษา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การอบโครงการโรงเรียนรักษาศีล 5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การอบรมการใช้นวัตกรรมเพื่อการเรียนรู้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</a:t>
            </a:r>
            <a:r>
              <a:rPr lang="th-TH" sz="11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ครื่อ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เข้าร่วมโครงการโรงเรียนดีมีหนังสั้น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ร่วมประชุมการขับเคลื่อนเครือข่าย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PLC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การอบรมการผลิตสื่อเพื่องานประชาสัมพันธ์</a:t>
            </a: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D2F00F99-6331-4BE6-A176-7F159309385C}"/>
              </a:ext>
            </a:extLst>
          </p:cNvPr>
          <p:cNvSpPr txBox="1"/>
          <p:nvPr/>
        </p:nvSpPr>
        <p:spPr>
          <a:xfrm>
            <a:off x="3835937" y="5067102"/>
            <a:ext cx="2467342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วิทยากรเครือข่ายประชาสัมพันธ์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  <a:endParaRPr lang="th-TH" sz="11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E78C1151-F653-428C-9C80-F71E93BA1884}"/>
              </a:ext>
            </a:extLst>
          </p:cNvPr>
          <p:cNvSpPr txBox="1"/>
          <p:nvPr/>
        </p:nvSpPr>
        <p:spPr>
          <a:xfrm>
            <a:off x="3835937" y="6362460"/>
            <a:ext cx="3103735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นวัตกรรมหนังสั้นส่งเสริมคุณธรรม เรื่อง ทำดี ได้ดี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งานวิจัยในชั้นเรียน เรื่องการพัฒนาทักษะการอ่าน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คำศัพท์ของนักเรียน ชั้นประถมศึกษาปีที่ 3</a:t>
            </a:r>
          </a:p>
        </p:txBody>
      </p:sp>
    </p:spTree>
    <p:extLst>
      <p:ext uri="{BB962C8B-B14F-4D97-AF65-F5344CB8AC3E}">
        <p14:creationId xmlns:p14="http://schemas.microsoft.com/office/powerpoint/2010/main" val="9727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ACB2366-165B-4841-93D2-F370FD9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0B3A21-CA6D-46FD-8014-820B2227C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3" t="13260"/>
          <a:stretch/>
        </p:blipFill>
        <p:spPr>
          <a:xfrm>
            <a:off x="3413760" y="1417320"/>
            <a:ext cx="4145230" cy="927131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CEADA3-37D6-4C78-98A2-2CA768F9C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2" b="82035"/>
          <a:stretch/>
        </p:blipFill>
        <p:spPr>
          <a:xfrm>
            <a:off x="2865120" y="0"/>
            <a:ext cx="4693870" cy="192024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84FF5FD-E649-418F-99CB-B0E6FEFECC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b="85457"/>
          <a:stretch/>
        </p:blipFill>
        <p:spPr>
          <a:xfrm>
            <a:off x="3276600" y="0"/>
            <a:ext cx="4282390" cy="155448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104FE00-B03E-40F9-89EF-76694F72A9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5508" r="1320" b="93437"/>
          <a:stretch/>
        </p:blipFill>
        <p:spPr>
          <a:xfrm>
            <a:off x="3732757" y="588723"/>
            <a:ext cx="3726492" cy="11273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603674F-E350-407D-893F-9F4BA38A09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8" b="71576"/>
          <a:stretch/>
        </p:blipFill>
        <p:spPr>
          <a:xfrm>
            <a:off x="3859" y="0"/>
            <a:ext cx="3034309" cy="303816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0471E91-FA1F-472B-9068-E202C49A97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r="53201"/>
          <a:stretch/>
        </p:blipFill>
        <p:spPr>
          <a:xfrm>
            <a:off x="3860" y="2846438"/>
            <a:ext cx="3535754" cy="784219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82F0517-2B2A-4FDE-8815-230B8C040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7803" r="54867" b="66831"/>
          <a:stretch/>
        </p:blipFill>
        <p:spPr>
          <a:xfrm>
            <a:off x="89757" y="2971800"/>
            <a:ext cx="3324004" cy="57360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B75EFAC3-908C-4672-9D13-A41ABECB89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49688" r="54867" b="44945"/>
          <a:stretch/>
        </p:blipFill>
        <p:spPr>
          <a:xfrm>
            <a:off x="89757" y="5311002"/>
            <a:ext cx="3324003" cy="57360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9A70905-8DB0-4F10-BA9E-0AD968B10D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61356" r="54867" b="33278"/>
          <a:stretch/>
        </p:blipFill>
        <p:spPr>
          <a:xfrm>
            <a:off x="89757" y="6557963"/>
            <a:ext cx="3324002" cy="57360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871E91FE-CF5C-4E8E-8C4E-6B63485B39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75958" r="54867" b="19031"/>
          <a:stretch/>
        </p:blipFill>
        <p:spPr>
          <a:xfrm>
            <a:off x="89757" y="8118764"/>
            <a:ext cx="3324002" cy="53571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DAE26233-D396-46F6-AAE7-A07598CB34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6" t="86739" r="3245" b="1"/>
          <a:stretch/>
        </p:blipFill>
        <p:spPr>
          <a:xfrm>
            <a:off x="3778046" y="9271317"/>
            <a:ext cx="3535754" cy="1417319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A3A9E99-ACF3-4C77-9964-7526BC4218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3" t="17965" r="4176" b="78227"/>
          <a:stretch/>
        </p:blipFill>
        <p:spPr>
          <a:xfrm>
            <a:off x="3639671" y="1920241"/>
            <a:ext cx="3603811" cy="406998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E035AD70-4C0E-4AD1-9F78-227676DD4D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3" t="43280" r="4176" b="52912"/>
          <a:stretch/>
        </p:blipFill>
        <p:spPr>
          <a:xfrm>
            <a:off x="3639671" y="4626077"/>
            <a:ext cx="3603811" cy="40699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BC0A3EFE-469F-433F-AA07-FE58FDE887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2" t="55683" r="4176" b="40115"/>
          <a:stretch/>
        </p:blipFill>
        <p:spPr>
          <a:xfrm>
            <a:off x="3639671" y="5951717"/>
            <a:ext cx="3603811" cy="449084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82FB337A-BD0A-4A5F-A3F2-F176FD636C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4" t="68480" r="4175" b="27712"/>
          <a:stretch/>
        </p:blipFill>
        <p:spPr>
          <a:xfrm>
            <a:off x="3639671" y="7319443"/>
            <a:ext cx="3603811" cy="406998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F430AB14-F546-4688-A6EF-F76EC981D8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7034" r="88830" b="67254"/>
          <a:stretch/>
        </p:blipFill>
        <p:spPr>
          <a:xfrm>
            <a:off x="290671" y="2889571"/>
            <a:ext cx="557118" cy="610584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7E45A9EA-C4AE-4EB7-9647-8C793F1F30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8932" r="88830" b="44730"/>
          <a:stretch/>
        </p:blipFill>
        <p:spPr>
          <a:xfrm>
            <a:off x="290672" y="5230135"/>
            <a:ext cx="557118" cy="67747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ADBAEE5C-F9A0-4E9D-8713-AEC983E07F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290671" y="6563121"/>
            <a:ext cx="638018" cy="56613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0E87B03C-AEBB-484D-9045-A11C5BCFB2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75509" r="87759" b="18428"/>
          <a:stretch/>
        </p:blipFill>
        <p:spPr>
          <a:xfrm>
            <a:off x="290671" y="8070946"/>
            <a:ext cx="638018" cy="64810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D3985DE-460E-49D6-A22C-199D531773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0" t="22406" r="1699" b="71097"/>
          <a:stretch/>
        </p:blipFill>
        <p:spPr>
          <a:xfrm>
            <a:off x="6439256" y="2394877"/>
            <a:ext cx="991312" cy="69442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8F6A0A32-0917-4C59-8B5D-F3024EB840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29447" r="1700" b="64461"/>
          <a:stretch/>
        </p:blipFill>
        <p:spPr>
          <a:xfrm>
            <a:off x="6439256" y="3147381"/>
            <a:ext cx="991312" cy="65122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1FD7F618-D7BE-41E4-9917-1191DD91D4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36082" r="1699" b="57310"/>
          <a:stretch/>
        </p:blipFill>
        <p:spPr>
          <a:xfrm>
            <a:off x="6439256" y="3856683"/>
            <a:ext cx="991312" cy="70631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C7C83AB1-0CDE-4FBB-9B3F-9C8CF57BA3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8454" r="1700" b="45202"/>
          <a:stretch/>
        </p:blipFill>
        <p:spPr>
          <a:xfrm>
            <a:off x="6439256" y="5179046"/>
            <a:ext cx="991312" cy="67811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E8361CB7-4561-4D37-BDF3-5711764539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2561" r="35520" b="20246"/>
          <a:stretch/>
        </p:blipFill>
        <p:spPr>
          <a:xfrm>
            <a:off x="3768948" y="7755774"/>
            <a:ext cx="1106467" cy="768927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CE420655-AFF9-4B98-BBAD-8249DC9215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t="72561" r="20373" b="20245"/>
          <a:stretch/>
        </p:blipFill>
        <p:spPr>
          <a:xfrm>
            <a:off x="4875415" y="7755774"/>
            <a:ext cx="1144385" cy="768927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BA1D6394-3B77-4419-B0A4-A16A5CA3CF9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72561" r="5727" b="20245"/>
          <a:stretch/>
        </p:blipFill>
        <p:spPr>
          <a:xfrm>
            <a:off x="6019800" y="7755774"/>
            <a:ext cx="1106467" cy="76892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ECAEF8C-BC6D-4E3C-A325-5BA884C8FC9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9755" r="35520" b="13051"/>
          <a:stretch/>
        </p:blipFill>
        <p:spPr>
          <a:xfrm>
            <a:off x="3768948" y="8524701"/>
            <a:ext cx="1106467" cy="768927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03425A87-55C4-4F74-AD90-8B3BFF3FA01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5" t="79755" r="20373" b="13155"/>
          <a:stretch/>
        </p:blipFill>
        <p:spPr>
          <a:xfrm>
            <a:off x="4887890" y="8524701"/>
            <a:ext cx="1131909" cy="757844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8D72A703-1F0A-462E-9305-001773EA9B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8" t="79755" r="5727" b="13051"/>
          <a:stretch/>
        </p:blipFill>
        <p:spPr>
          <a:xfrm>
            <a:off x="6019799" y="8524701"/>
            <a:ext cx="1106467" cy="768927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9EC9B8E2-49F6-4ADD-8F34-F7063B9708F7}"/>
              </a:ext>
            </a:extLst>
          </p:cNvPr>
          <p:cNvSpPr txBox="1"/>
          <p:nvPr/>
        </p:nvSpPr>
        <p:spPr>
          <a:xfrm>
            <a:off x="3732423" y="235907"/>
            <a:ext cx="3749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00" dirty="0">
                <a:latin typeface="Mitr" panose="00000500000000000000" pitchFamily="2" charset="-34"/>
                <a:cs typeface="Mitr" panose="00000500000000000000" pitchFamily="2" charset="-34"/>
              </a:rPr>
              <a:t>แบบรายงานผลการปฏิบัติงาน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7B71CBCB-16A4-48EE-8CC1-20115F76B5F8}"/>
              </a:ext>
            </a:extLst>
          </p:cNvPr>
          <p:cNvSpPr txBox="1"/>
          <p:nvPr/>
        </p:nvSpPr>
        <p:spPr>
          <a:xfrm>
            <a:off x="4425425" y="70309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dirty="0" err="1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dirty="0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dirty="0" err="1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dirty="0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r"/>
            <a:r>
              <a:rPr lang="th-TH" dirty="0">
                <a:solidFill>
                  <a:srgbClr val="5CBA4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ตำแหน่งครู โรงเรียนบ้านเด็กดี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A54F6B6F-7485-4579-B548-D70CFC600468}"/>
              </a:ext>
            </a:extLst>
          </p:cNvPr>
          <p:cNvSpPr txBox="1"/>
          <p:nvPr/>
        </p:nvSpPr>
        <p:spPr>
          <a:xfrm>
            <a:off x="5281059" y="1455836"/>
            <a:ext cx="2183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ครั้งที่ 2 วันที่ 1 ตุลาคม พ.ศ.2564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88B2CA2A-3CE3-4481-B8BB-CB7692FB0365}"/>
              </a:ext>
            </a:extLst>
          </p:cNvPr>
          <p:cNvSpPr txBox="1"/>
          <p:nvPr/>
        </p:nvSpPr>
        <p:spPr>
          <a:xfrm>
            <a:off x="875783" y="312759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ข้อมูลทั่วไป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8A2EB5E-22EA-45BA-82C0-17EB79627609}"/>
              </a:ext>
            </a:extLst>
          </p:cNvPr>
          <p:cNvSpPr txBox="1"/>
          <p:nvPr/>
        </p:nvSpPr>
        <p:spPr>
          <a:xfrm>
            <a:off x="875783" y="544342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ข้อมูลการลา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485EB996-049B-478D-A612-3BEF85729755}"/>
              </a:ext>
            </a:extLst>
          </p:cNvPr>
          <p:cNvSpPr txBox="1"/>
          <p:nvPr/>
        </p:nvSpPr>
        <p:spPr>
          <a:xfrm>
            <a:off x="875783" y="6728572"/>
            <a:ext cx="2281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96AD3083-A749-4EB4-9C8B-3322209D8ADF}"/>
              </a:ext>
            </a:extLst>
          </p:cNvPr>
          <p:cNvSpPr txBox="1"/>
          <p:nvPr/>
        </p:nvSpPr>
        <p:spPr>
          <a:xfrm>
            <a:off x="875783" y="825486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งานที่ได้รับมอบหมาย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E20FD68C-5C68-4105-A6A5-BC144529479B}"/>
              </a:ext>
            </a:extLst>
          </p:cNvPr>
          <p:cNvSpPr txBox="1"/>
          <p:nvPr/>
        </p:nvSpPr>
        <p:spPr>
          <a:xfrm>
            <a:off x="3844673" y="1981595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การอบรม-การพัฒนาตนเอง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5346AD43-35A5-4F84-BA61-1C010A383A23}"/>
              </a:ext>
            </a:extLst>
          </p:cNvPr>
          <p:cNvSpPr txBox="1"/>
          <p:nvPr/>
        </p:nvSpPr>
        <p:spPr>
          <a:xfrm>
            <a:off x="3844673" y="4692519"/>
            <a:ext cx="18838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การเป็นวิทยากรให้ความรู้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1C8FF373-4954-48FB-8357-653CB9A5A9A8}"/>
              </a:ext>
            </a:extLst>
          </p:cNvPr>
          <p:cNvSpPr txBox="1"/>
          <p:nvPr/>
        </p:nvSpPr>
        <p:spPr>
          <a:xfrm>
            <a:off x="3844673" y="6042221"/>
            <a:ext cx="21275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การเผยแพร่ผลงาน/งานวิจัย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2ACB3A7B-923D-4FBB-9A66-ACA38FFFFA7A}"/>
              </a:ext>
            </a:extLst>
          </p:cNvPr>
          <p:cNvSpPr txBox="1"/>
          <p:nvPr/>
        </p:nvSpPr>
        <p:spPr>
          <a:xfrm>
            <a:off x="3844673" y="7380851"/>
            <a:ext cx="16065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ประมวลภาพกิจกรรม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82E3CAA0-3D71-4BCC-91A9-E1C3DD41E6AC}"/>
              </a:ext>
            </a:extLst>
          </p:cNvPr>
          <p:cNvSpPr txBox="1"/>
          <p:nvPr/>
        </p:nvSpPr>
        <p:spPr>
          <a:xfrm>
            <a:off x="3984937" y="9510406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ขอรับรองว่าข้อมูลตังกล่าวข้างต้นเป็นความจริง</a:t>
            </a:r>
          </a:p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    ลงชื่อ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86975258-F524-40C0-A033-2997E7CAE09E}"/>
              </a:ext>
            </a:extLst>
          </p:cNvPr>
          <p:cNvSpPr txBox="1"/>
          <p:nvPr/>
        </p:nvSpPr>
        <p:spPr>
          <a:xfrm>
            <a:off x="4626939" y="10058833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(นางสาว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สอนดี)</a:t>
            </a:r>
          </a:p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F8A71BA8-CCCB-43CA-BFCC-D946A1A2A66C}"/>
              </a:ext>
            </a:extLst>
          </p:cNvPr>
          <p:cNvSpPr txBox="1"/>
          <p:nvPr/>
        </p:nvSpPr>
        <p:spPr>
          <a:xfrm>
            <a:off x="267880" y="3579838"/>
            <a:ext cx="2929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นางสาว</a:t>
            </a:r>
            <a:r>
              <a:rPr lang="th-TH" sz="1300" dirty="0" err="1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กัล</a:t>
            </a:r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ศณ</a:t>
            </a:r>
            <a:r>
              <a:rPr lang="th-TH" sz="1300" dirty="0" err="1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ัฏฐ์</a:t>
            </a:r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สอนดี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วิทยฐานะชำนาญการ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อายุ 37 ปี อายุราชการ ๘ ปี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วุฒิการศึกษา ศ</a:t>
            </a:r>
            <a:r>
              <a:rPr lang="th-TH" sz="1300" dirty="0" err="1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</a:t>
            </a:r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.บ. (ภาษา</a:t>
            </a:r>
            <a:r>
              <a:rPr lang="th-TH" sz="1300" dirty="0" err="1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ผรั่งเศส</a:t>
            </a:r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)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มหาวิทยาลัยเชียงใหม่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บรรจุรับราชการวันที่ 18 มีนาคม 2556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โรงเรียนบ้านเด็กดี </a:t>
            </a:r>
            <a:r>
              <a:rPr lang="th-TH" sz="1300" dirty="0" err="1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สพ</a:t>
            </a:r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ป.เชียงใหม่ เขต 4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เงินเดือน 25,650 บาท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69B49AC4-6CE7-41EB-AFC4-5369BBF8859A}"/>
              </a:ext>
            </a:extLst>
          </p:cNvPr>
          <p:cNvSpPr txBox="1"/>
          <p:nvPr/>
        </p:nvSpPr>
        <p:spPr>
          <a:xfrm>
            <a:off x="409745" y="5889118"/>
            <a:ext cx="26452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ลากิจ 1 วัน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ลาป่วย 1 วัน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จำนวนวันลาในรอบการประเมิน 2 วัน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A85F370-3C03-4847-BA26-56D2640C0927}"/>
              </a:ext>
            </a:extLst>
          </p:cNvPr>
          <p:cNvSpPr txBox="1"/>
          <p:nvPr/>
        </p:nvSpPr>
        <p:spPr>
          <a:xfrm>
            <a:off x="445940" y="7167984"/>
            <a:ext cx="2624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สอนวิชา ภาษาอังกฤษ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ระดับชั้นประถมศึกษาปีที่ 1-6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 28 ชั่วโมง/สัปดาห์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D583538-C3EF-482A-B19F-2D480035301B}"/>
              </a:ext>
            </a:extLst>
          </p:cNvPr>
          <p:cNvSpPr txBox="1"/>
          <p:nvPr/>
        </p:nvSpPr>
        <p:spPr>
          <a:xfrm>
            <a:off x="315971" y="8756660"/>
            <a:ext cx="29065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ครูประจำชั้นประถมศึกษาปีที่ 3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หัวหน้างานทะเบียนและวัดผล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งานระบบดูแลช่วยเหลือนักเรียน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4. งานสารสนเทศและการสื่อสาร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5. งานประกันคุณภาพการศึกษา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6. งานระบบพื้นฐานปัจจัยนักเรียนยากจน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7. กิจกรรมประชาธิปไตยในโรงเรียน</a:t>
            </a:r>
          </a:p>
          <a:p>
            <a:r>
              <a:rPr lang="th-TH" sz="1300" dirty="0">
                <a:solidFill>
                  <a:srgbClr val="5CBA47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8. กิจกรรมโรงเรียนวิถีพุทธ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260CEB0E-3AA1-4D66-BA89-7B2126C98CB1}"/>
              </a:ext>
            </a:extLst>
          </p:cNvPr>
          <p:cNvSpPr txBox="1"/>
          <p:nvPr/>
        </p:nvSpPr>
        <p:spPr>
          <a:xfrm>
            <a:off x="3835937" y="2294786"/>
            <a:ext cx="2627642" cy="2356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การอบรมการจัดทำหลักสูตรสถานศึกษา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การอบโครงการโรงเรียนรักษาศีล 5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การอบรมการใช้นวัตกรรมเพื่อการเรียนรู้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</a:t>
            </a:r>
            <a:r>
              <a:rPr lang="th-TH" sz="11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ครื่อ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เข้าร่วมโครงการโรงเรียนดีมีหนังสั้น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ร่วมประชุมการขับเคลื่อนเครือข่าย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PLC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การอบรมการผลิตสื่อเพื่องานประชาสัมพันธ์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2051F248-9701-495A-BFE9-7D65E92E4E27}"/>
              </a:ext>
            </a:extLst>
          </p:cNvPr>
          <p:cNvSpPr txBox="1"/>
          <p:nvPr/>
        </p:nvSpPr>
        <p:spPr>
          <a:xfrm>
            <a:off x="3835937" y="5067102"/>
            <a:ext cx="2467342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วิทยากรเครือข่ายประชาสัมพันธ์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  <a:endParaRPr lang="th-TH" sz="11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23760314-C827-4E41-B606-4374E1077CE4}"/>
              </a:ext>
            </a:extLst>
          </p:cNvPr>
          <p:cNvSpPr txBox="1"/>
          <p:nvPr/>
        </p:nvSpPr>
        <p:spPr>
          <a:xfrm>
            <a:off x="3835937" y="6362460"/>
            <a:ext cx="3103735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นวัตกรรมหนังสั้นส่งเสริมคุณธรรม เรื่อง ทำดี ได้ดี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งานวิจัยในชั้นเรียน เรื่องการพัฒนาทักษะการอ่าน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คำศัพท์ของนักเรียน ชั้นประถมศึกษาปีที่ 3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8F53E503-F346-45A0-948A-0C54300F4D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606" r="65330" b="75509"/>
          <a:stretch/>
        </p:blipFill>
        <p:spPr>
          <a:xfrm>
            <a:off x="372034" y="385482"/>
            <a:ext cx="2251153" cy="2232212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F43BFD18-1F8E-4E20-B6CE-6281BB7EC5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2786" r="49163" b="75853"/>
          <a:stretch/>
        </p:blipFill>
        <p:spPr>
          <a:xfrm>
            <a:off x="3661873" y="2418589"/>
            <a:ext cx="182800" cy="145411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09B1236D-1614-4887-B28A-B88C7726648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5011" r="49163" b="73696"/>
          <a:stretch/>
        </p:blipFill>
        <p:spPr>
          <a:xfrm>
            <a:off x="3661873" y="2667631"/>
            <a:ext cx="182800" cy="138197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5CEDE6A6-7018-48E3-AD37-2294C509D76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7112" r="49164" b="71454"/>
          <a:stretch/>
        </p:blipFill>
        <p:spPr>
          <a:xfrm>
            <a:off x="3661873" y="2909101"/>
            <a:ext cx="182800" cy="153281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5E2215A3-9602-403C-B346-5EAD36DA8CE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9157" r="49163" b="69330"/>
          <a:stretch/>
        </p:blipFill>
        <p:spPr>
          <a:xfrm>
            <a:off x="3661874" y="3150267"/>
            <a:ext cx="182800" cy="161665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5B264A04-F533-4C5A-B1BB-9FA2A59D7C6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3" t="31283" r="49163" b="67172"/>
          <a:stretch/>
        </p:blipFill>
        <p:spPr>
          <a:xfrm>
            <a:off x="3670612" y="3399817"/>
            <a:ext cx="174061" cy="165163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B17F2954-3D6D-4777-92A6-35D8CAB9CD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3599" r="49163" b="64888"/>
          <a:stretch/>
        </p:blipFill>
        <p:spPr>
          <a:xfrm>
            <a:off x="3661874" y="3658564"/>
            <a:ext cx="182800" cy="16166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22F30C53-3021-46FB-8C80-37C67FCB8CF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35740" r="49176" b="62748"/>
          <a:stretch/>
        </p:blipFill>
        <p:spPr>
          <a:xfrm>
            <a:off x="3669609" y="3904235"/>
            <a:ext cx="174061" cy="16166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E4B9E443-3A86-4BBB-B0B1-9AFA5441F0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7864" r="49279" b="60466"/>
          <a:stretch/>
        </p:blipFill>
        <p:spPr>
          <a:xfrm>
            <a:off x="3661875" y="4159397"/>
            <a:ext cx="174062" cy="178438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50925F4B-A53F-4D9D-A7AC-60F8D0A97B4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0146" r="49060" b="58185"/>
          <a:stretch/>
        </p:blipFill>
        <p:spPr>
          <a:xfrm>
            <a:off x="3669608" y="4420107"/>
            <a:ext cx="182801" cy="178438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907F86E8-F315-4ED9-93DF-044EDA84DF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8517" r="49278" b="49858"/>
          <a:stretch/>
        </p:blipFill>
        <p:spPr>
          <a:xfrm>
            <a:off x="3669608" y="5185757"/>
            <a:ext cx="166329" cy="173704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D08D0955-B7BD-4427-929B-B922331955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50648" r="49382" b="47727"/>
          <a:stretch/>
        </p:blipFill>
        <p:spPr>
          <a:xfrm>
            <a:off x="3661874" y="5413618"/>
            <a:ext cx="166329" cy="17370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7D22981A-04E2-4A8D-980A-D46F4C8F1C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52780" r="49176" b="45630"/>
          <a:stretch/>
        </p:blipFill>
        <p:spPr>
          <a:xfrm>
            <a:off x="3669608" y="5641479"/>
            <a:ext cx="174062" cy="170024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26930C90-6418-4C04-91B0-47A4AC408C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 t="60726" r="49176" b="37472"/>
          <a:stretch/>
        </p:blipFill>
        <p:spPr>
          <a:xfrm>
            <a:off x="3661872" y="6490793"/>
            <a:ext cx="181797" cy="192500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230023AC-A6A6-4BD7-B829-342C2C2A42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62952" r="49279" b="35341"/>
          <a:stretch/>
        </p:blipFill>
        <p:spPr>
          <a:xfrm>
            <a:off x="3669608" y="6728573"/>
            <a:ext cx="166329" cy="1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117D5F8-2216-46DB-A952-61A2FDD64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2D0536A-24E3-4484-8CA5-31B7E07BB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 t="13108"/>
          <a:stretch/>
        </p:blipFill>
        <p:spPr>
          <a:xfrm>
            <a:off x="3377381" y="1401096"/>
            <a:ext cx="4181609" cy="928754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2C489D-D5B1-40ED-BDE9-1F5536DB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5" b="82890"/>
          <a:stretch/>
        </p:blipFill>
        <p:spPr>
          <a:xfrm>
            <a:off x="2905432" y="0"/>
            <a:ext cx="4653558" cy="18288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C1282B9-B955-429A-AD6B-CC9F546C74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0" b="85788"/>
          <a:stretch/>
        </p:blipFill>
        <p:spPr>
          <a:xfrm>
            <a:off x="3229897" y="0"/>
            <a:ext cx="4329093" cy="151908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E34235F-ACE4-4CED-9C4D-6FBBC9C67E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8" t="5381" r="1144" b="93515"/>
          <a:stretch/>
        </p:blipFill>
        <p:spPr>
          <a:xfrm>
            <a:off x="3741175" y="575187"/>
            <a:ext cx="3731341" cy="11798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100314D-6648-4960-B5C7-F266B4C2CD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5" b="72434"/>
          <a:stretch/>
        </p:blipFill>
        <p:spPr>
          <a:xfrm>
            <a:off x="3859" y="0"/>
            <a:ext cx="2901573" cy="29464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94DAE6E-7B88-40A8-9D96-2667F4080A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r="53368"/>
          <a:stretch/>
        </p:blipFill>
        <p:spPr>
          <a:xfrm>
            <a:off x="3860" y="2920180"/>
            <a:ext cx="3523112" cy="776845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75CD85D-43EE-4516-85F5-B19D386D5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86892" r="3304" b="447"/>
          <a:stretch/>
        </p:blipFill>
        <p:spPr>
          <a:xfrm>
            <a:off x="3781425" y="9287542"/>
            <a:ext cx="3527951" cy="135327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46A33B2-E362-4259-886F-5924669159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27565" r="55348" b="66796"/>
          <a:stretch/>
        </p:blipFill>
        <p:spPr>
          <a:xfrm>
            <a:off x="92990" y="2946399"/>
            <a:ext cx="3284391" cy="602713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78B6C34-E93A-45BF-BEC8-A9AA780FB0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49999" r="55349" b="45114"/>
          <a:stretch/>
        </p:blipFill>
        <p:spPr>
          <a:xfrm>
            <a:off x="92990" y="5344319"/>
            <a:ext cx="3284392" cy="52226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A5F440C0-41DD-4B17-B2DF-5A92A504E5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61509" r="55348" b="33205"/>
          <a:stretch/>
        </p:blipFill>
        <p:spPr>
          <a:xfrm>
            <a:off x="92990" y="6574502"/>
            <a:ext cx="3284390" cy="56502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B28028C4-5030-443A-800A-91F5348E23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75854" r="55347" b="18860"/>
          <a:stretch/>
        </p:blipFill>
        <p:spPr>
          <a:xfrm>
            <a:off x="92990" y="8107750"/>
            <a:ext cx="3284390" cy="56502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A3CA6607-C9B0-482C-970B-0BB6EDFCF5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5" t="17904" r="4350" b="78184"/>
          <a:stretch/>
        </p:blipFill>
        <p:spPr>
          <a:xfrm>
            <a:off x="3651068" y="1913708"/>
            <a:ext cx="3579223" cy="41801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DB4ED833-4DEE-44EA-A5AA-E524D8D8F6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t="43164" r="4351" b="52558"/>
          <a:stretch/>
        </p:blipFill>
        <p:spPr>
          <a:xfrm>
            <a:off x="3651068" y="4613564"/>
            <a:ext cx="3579223" cy="4572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F88ECD31-7D2F-4699-ABE7-1366C9E7E8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t="55797" r="4351" b="40292"/>
          <a:stretch/>
        </p:blipFill>
        <p:spPr>
          <a:xfrm>
            <a:off x="3651068" y="5963984"/>
            <a:ext cx="3579223" cy="418011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B34A3D82-5ACA-41DE-8E23-D1D949E82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t="68479" r="4352" b="27610"/>
          <a:stretch/>
        </p:blipFill>
        <p:spPr>
          <a:xfrm>
            <a:off x="3651068" y="7319473"/>
            <a:ext cx="3579223" cy="418011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42FBFF45-64CB-4FA1-97D7-8C73EB66FA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7034" r="88830" b="67254"/>
          <a:stretch/>
        </p:blipFill>
        <p:spPr>
          <a:xfrm>
            <a:off x="290671" y="2889571"/>
            <a:ext cx="557118" cy="610584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C87765FD-B1F7-4942-9C3A-C2491A6B7A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8932" r="88830" b="44730"/>
          <a:stretch/>
        </p:blipFill>
        <p:spPr>
          <a:xfrm>
            <a:off x="290672" y="5230135"/>
            <a:ext cx="557118" cy="67747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63C517D8-54D4-41C8-87D4-614B430A1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290671" y="6563121"/>
            <a:ext cx="638018" cy="56613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DCB00CBC-DAB9-4167-B592-40C1E742E0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75509" r="87759" b="18428"/>
          <a:stretch/>
        </p:blipFill>
        <p:spPr>
          <a:xfrm>
            <a:off x="290671" y="8070946"/>
            <a:ext cx="638018" cy="64810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3289C54C-CC33-4DFC-AF59-C73183D2AF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0" t="22406" r="1699" b="71097"/>
          <a:stretch/>
        </p:blipFill>
        <p:spPr>
          <a:xfrm>
            <a:off x="6439256" y="2394877"/>
            <a:ext cx="991312" cy="69442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AF9E68B7-FD7C-4888-9643-8F9C2FE8F5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29447" r="1700" b="64461"/>
          <a:stretch/>
        </p:blipFill>
        <p:spPr>
          <a:xfrm>
            <a:off x="6439256" y="3147381"/>
            <a:ext cx="991312" cy="65122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328D14D1-001F-4284-AF9B-0D67659EDD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36082" r="1699" b="57310"/>
          <a:stretch/>
        </p:blipFill>
        <p:spPr>
          <a:xfrm>
            <a:off x="6439256" y="3856683"/>
            <a:ext cx="991312" cy="70631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6BBDA9BE-5F01-4EA7-9365-AE63C9BD4B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8454" r="1700" b="45202"/>
          <a:stretch/>
        </p:blipFill>
        <p:spPr>
          <a:xfrm>
            <a:off x="6439256" y="5179046"/>
            <a:ext cx="991312" cy="67811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DE3139B3-0D1B-4EA3-A2E3-9E905FEBF0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2561" r="35520" b="20246"/>
          <a:stretch/>
        </p:blipFill>
        <p:spPr>
          <a:xfrm>
            <a:off x="3768948" y="7755774"/>
            <a:ext cx="1106467" cy="768927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3AFC5654-AA5F-4BA8-B19F-9F7088EB0F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t="72561" r="20373" b="20245"/>
          <a:stretch/>
        </p:blipFill>
        <p:spPr>
          <a:xfrm>
            <a:off x="4875415" y="7755774"/>
            <a:ext cx="1144385" cy="768927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EAE04514-0B62-4C8B-90A0-F96875E351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72561" r="5727" b="20245"/>
          <a:stretch/>
        </p:blipFill>
        <p:spPr>
          <a:xfrm>
            <a:off x="6019800" y="7755774"/>
            <a:ext cx="1106467" cy="76892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AA182ACC-9960-4742-90FE-0E909C8BD1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9755" r="35520" b="13051"/>
          <a:stretch/>
        </p:blipFill>
        <p:spPr>
          <a:xfrm>
            <a:off x="3768948" y="8524701"/>
            <a:ext cx="1106467" cy="768927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6616B854-933D-4BC2-80CE-A54956793A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5" t="79755" r="20373" b="13155"/>
          <a:stretch/>
        </p:blipFill>
        <p:spPr>
          <a:xfrm>
            <a:off x="4887890" y="8524701"/>
            <a:ext cx="1131909" cy="757844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858C764C-D051-44B6-BABE-03EA6A006E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8" t="79755" r="5727" b="13051"/>
          <a:stretch/>
        </p:blipFill>
        <p:spPr>
          <a:xfrm>
            <a:off x="6019799" y="8524701"/>
            <a:ext cx="1106467" cy="768927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F021CAA1-A478-4EF2-8122-9B9D85DA9BC8}"/>
              </a:ext>
            </a:extLst>
          </p:cNvPr>
          <p:cNvSpPr txBox="1"/>
          <p:nvPr/>
        </p:nvSpPr>
        <p:spPr>
          <a:xfrm>
            <a:off x="3732423" y="235907"/>
            <a:ext cx="3749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00" dirty="0">
                <a:latin typeface="Mitr" panose="00000500000000000000" pitchFamily="2" charset="-34"/>
                <a:cs typeface="Mitr" panose="00000500000000000000" pitchFamily="2" charset="-34"/>
              </a:rPr>
              <a:t>แบบรายงานผลการปฏิบัติงาน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4F472240-2CD7-494B-9D93-75D292546604}"/>
              </a:ext>
            </a:extLst>
          </p:cNvPr>
          <p:cNvSpPr txBox="1"/>
          <p:nvPr/>
        </p:nvSpPr>
        <p:spPr>
          <a:xfrm>
            <a:off x="4425425" y="70309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dirty="0" err="1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dirty="0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dirty="0" err="1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dirty="0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r"/>
            <a:r>
              <a:rPr lang="th-TH" dirty="0">
                <a:solidFill>
                  <a:srgbClr val="EC008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ตำแหน่งครู โรงเรียนบ้านเด็กดี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7561AF75-1F0F-47E3-84F8-50144953D6FC}"/>
              </a:ext>
            </a:extLst>
          </p:cNvPr>
          <p:cNvSpPr txBox="1"/>
          <p:nvPr/>
        </p:nvSpPr>
        <p:spPr>
          <a:xfrm>
            <a:off x="5281059" y="1455836"/>
            <a:ext cx="2183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ครั้งที่ 2 วันที่ 1 ตุลาคม พ.ศ.2564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7EC5AB3A-E711-4204-A18D-7D0548025B63}"/>
              </a:ext>
            </a:extLst>
          </p:cNvPr>
          <p:cNvSpPr txBox="1"/>
          <p:nvPr/>
        </p:nvSpPr>
        <p:spPr>
          <a:xfrm>
            <a:off x="875783" y="312759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ข้อมูลทั่วไป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0327BB9-C199-4B31-8FC2-7B738FADB472}"/>
              </a:ext>
            </a:extLst>
          </p:cNvPr>
          <p:cNvSpPr txBox="1"/>
          <p:nvPr/>
        </p:nvSpPr>
        <p:spPr>
          <a:xfrm>
            <a:off x="875783" y="544342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ข้อมูลการลา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D9B88701-FA2A-44CA-AABA-0A18EC7DCAE1}"/>
              </a:ext>
            </a:extLst>
          </p:cNvPr>
          <p:cNvSpPr txBox="1"/>
          <p:nvPr/>
        </p:nvSpPr>
        <p:spPr>
          <a:xfrm>
            <a:off x="875783" y="6728572"/>
            <a:ext cx="2281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872C962-A5D8-4A93-998C-749160726CCD}"/>
              </a:ext>
            </a:extLst>
          </p:cNvPr>
          <p:cNvSpPr txBox="1"/>
          <p:nvPr/>
        </p:nvSpPr>
        <p:spPr>
          <a:xfrm>
            <a:off x="875783" y="825486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งานที่ได้รับมอบหมาย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9663380E-76D0-4C0D-8C93-C86F1EE11300}"/>
              </a:ext>
            </a:extLst>
          </p:cNvPr>
          <p:cNvSpPr txBox="1"/>
          <p:nvPr/>
        </p:nvSpPr>
        <p:spPr>
          <a:xfrm>
            <a:off x="3844673" y="1981595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การอบรม-การพัฒนาตนเอง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EEEC115E-0825-406A-9191-F33610786830}"/>
              </a:ext>
            </a:extLst>
          </p:cNvPr>
          <p:cNvSpPr txBox="1"/>
          <p:nvPr/>
        </p:nvSpPr>
        <p:spPr>
          <a:xfrm>
            <a:off x="3844673" y="4692519"/>
            <a:ext cx="18838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การเป็นวิทยากรให้ความรู้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DD61F9D1-6A1E-4AB6-8391-57249EB8A477}"/>
              </a:ext>
            </a:extLst>
          </p:cNvPr>
          <p:cNvSpPr txBox="1"/>
          <p:nvPr/>
        </p:nvSpPr>
        <p:spPr>
          <a:xfrm>
            <a:off x="3844673" y="6042221"/>
            <a:ext cx="21275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การเผยแพร่ผลงาน/งานวิจัย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E7AF1C42-4439-4907-8A22-00652C7484C9}"/>
              </a:ext>
            </a:extLst>
          </p:cNvPr>
          <p:cNvSpPr txBox="1"/>
          <p:nvPr/>
        </p:nvSpPr>
        <p:spPr>
          <a:xfrm>
            <a:off x="3844673" y="7380851"/>
            <a:ext cx="16065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ประมวลภาพกิจกรรม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FB8E84EF-3912-4FEF-8F92-A65120E17123}"/>
              </a:ext>
            </a:extLst>
          </p:cNvPr>
          <p:cNvSpPr txBox="1"/>
          <p:nvPr/>
        </p:nvSpPr>
        <p:spPr>
          <a:xfrm>
            <a:off x="3984937" y="9510406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ขอรับรองว่าข้อมูลตังกล่าวข้างต้นเป็นความจริง</a:t>
            </a:r>
          </a:p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    ลงชื่อ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1C7787E6-A0C6-42CB-B41F-03134FD6E7B5}"/>
              </a:ext>
            </a:extLst>
          </p:cNvPr>
          <p:cNvSpPr txBox="1"/>
          <p:nvPr/>
        </p:nvSpPr>
        <p:spPr>
          <a:xfrm>
            <a:off x="4626939" y="10058833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(นางสาว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สอนดี)</a:t>
            </a:r>
          </a:p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E3810944-7AA8-479E-BE81-D0F63A71B2D3}"/>
              </a:ext>
            </a:extLst>
          </p:cNvPr>
          <p:cNvSpPr txBox="1"/>
          <p:nvPr/>
        </p:nvSpPr>
        <p:spPr>
          <a:xfrm>
            <a:off x="267880" y="3579838"/>
            <a:ext cx="2929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นางสาว</a:t>
            </a:r>
            <a:r>
              <a:rPr lang="th-TH" sz="1300" dirty="0" err="1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กัล</a:t>
            </a:r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ศณ</a:t>
            </a:r>
            <a:r>
              <a:rPr lang="th-TH" sz="1300" dirty="0" err="1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ัฏฐ์</a:t>
            </a:r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สอนดี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วิทยฐานะชำนาญการ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อายุ 37 ปี อายุราชการ ๘ ปี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วุฒิการศึกษา ศ</a:t>
            </a:r>
            <a:r>
              <a:rPr lang="th-TH" sz="1300" dirty="0" err="1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</a:t>
            </a:r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.บ. (ภาษา</a:t>
            </a:r>
            <a:r>
              <a:rPr lang="th-TH" sz="1300" dirty="0" err="1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ผรั่งเศส</a:t>
            </a:r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)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มหาวิทยาลัยเชียงใหม่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บรรจุรับราชการวันที่ 18 มีนาคม 2556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โรงเรียนบ้านเด็กดี </a:t>
            </a:r>
            <a:r>
              <a:rPr lang="th-TH" sz="1300" dirty="0" err="1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สพ</a:t>
            </a:r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ป.เชียงใหม่ เขต 4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เงินเดือน 25,650 บาท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BA5328EA-BF15-42BE-B71C-FE400452F006}"/>
              </a:ext>
            </a:extLst>
          </p:cNvPr>
          <p:cNvSpPr txBox="1"/>
          <p:nvPr/>
        </p:nvSpPr>
        <p:spPr>
          <a:xfrm>
            <a:off x="409745" y="5889118"/>
            <a:ext cx="26452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ลากิจ 1 วัน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ลาป่วย 1 วัน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จำนวนวันลาในรอบการประเมิน 2 วัน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EF51F93-E73F-45F4-9E44-092A269D9F7E}"/>
              </a:ext>
            </a:extLst>
          </p:cNvPr>
          <p:cNvSpPr txBox="1"/>
          <p:nvPr/>
        </p:nvSpPr>
        <p:spPr>
          <a:xfrm>
            <a:off x="445940" y="7167984"/>
            <a:ext cx="2624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สอนวิชา ภาษาอังกฤษ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ระดับชั้นประถมศึกษาปีที่ 1-6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 28 ชั่วโมง/สัปดาห์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87956777-13DD-4627-9AA2-CCB8E56B1FDF}"/>
              </a:ext>
            </a:extLst>
          </p:cNvPr>
          <p:cNvSpPr txBox="1"/>
          <p:nvPr/>
        </p:nvSpPr>
        <p:spPr>
          <a:xfrm>
            <a:off x="315971" y="8756660"/>
            <a:ext cx="29065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ครูประจำชั้นประถมศึกษาปีที่ 3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หัวหน้างานทะเบียนและวัดผล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งานระบบดูแลช่วยเหลือนักเรียน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4. งานสารสนเทศและการสื่อสาร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5. งานประกันคุณภาพการศึกษา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6. งานระบบพื้นฐานปัจจัยนักเรียนยากจน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7. กิจกรรมประชาธิปไตยในโรงเรียน</a:t>
            </a:r>
          </a:p>
          <a:p>
            <a:r>
              <a:rPr lang="th-TH" sz="1300" dirty="0">
                <a:solidFill>
                  <a:srgbClr val="EC008B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8. กิจกรรมโรงเรียนวิถีพุทธ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2F138338-80B4-45A0-8AE3-BAC3541C5207}"/>
              </a:ext>
            </a:extLst>
          </p:cNvPr>
          <p:cNvSpPr txBox="1"/>
          <p:nvPr/>
        </p:nvSpPr>
        <p:spPr>
          <a:xfrm>
            <a:off x="3835937" y="2294786"/>
            <a:ext cx="2627642" cy="2356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การอบรมการจัดทำหลักสูตรสถานศึกษา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การอบโครงการโรงเรียนรักษาศีล 5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การอบรมการใช้นวัตกรรมเพื่อการเรียนรู้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</a:t>
            </a:r>
            <a:r>
              <a:rPr lang="th-TH" sz="11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ครื่อ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เข้าร่วมโครงการโรงเรียนดีมีหนังสั้น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ร่วมประชุมการขับเคลื่อนเครือข่าย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PLC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การอบรมการผลิตสื่อเพื่องานประชาสัมพันธ์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3B1B883-8D77-4479-90B6-652C375CA939}"/>
              </a:ext>
            </a:extLst>
          </p:cNvPr>
          <p:cNvSpPr txBox="1"/>
          <p:nvPr/>
        </p:nvSpPr>
        <p:spPr>
          <a:xfrm>
            <a:off x="3835937" y="5067102"/>
            <a:ext cx="2467342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วิทยากรเครือข่ายประชาสัมพันธ์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  <a:endParaRPr lang="th-TH" sz="11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5C6674E-B91E-4DD1-A23D-1ED01BFBEF1E}"/>
              </a:ext>
            </a:extLst>
          </p:cNvPr>
          <p:cNvSpPr txBox="1"/>
          <p:nvPr/>
        </p:nvSpPr>
        <p:spPr>
          <a:xfrm>
            <a:off x="3835937" y="6362460"/>
            <a:ext cx="3103735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นวัตกรรมหนังสั้นส่งเสริมคุณธรรม เรื่อง ทำดี ได้ดี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งานวิจัยในชั้นเรียน เรื่องการพัฒนาทักษะการอ่าน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คำศัพท์ของนักเรียน ชั้นประถมศึกษาปีที่ 3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31333C12-83C0-4271-B54C-E1C6DE6CC81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606" r="65330" b="75509"/>
          <a:stretch/>
        </p:blipFill>
        <p:spPr>
          <a:xfrm>
            <a:off x="372034" y="385482"/>
            <a:ext cx="2251153" cy="2232212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00D40245-C96D-4CAA-948B-4E53CE119C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2786" r="49163" b="75853"/>
          <a:stretch/>
        </p:blipFill>
        <p:spPr>
          <a:xfrm>
            <a:off x="3661873" y="2418589"/>
            <a:ext cx="182800" cy="145411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8C5248B1-1829-44E1-9C6F-A407C50385B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5011" r="49163" b="73696"/>
          <a:stretch/>
        </p:blipFill>
        <p:spPr>
          <a:xfrm>
            <a:off x="3661873" y="2667631"/>
            <a:ext cx="182800" cy="138197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49652A76-586E-4E74-B040-8D2714FF55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7112" r="49164" b="71454"/>
          <a:stretch/>
        </p:blipFill>
        <p:spPr>
          <a:xfrm>
            <a:off x="3661873" y="2909101"/>
            <a:ext cx="182800" cy="153281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E1EB2591-2664-42D1-B009-A858C254BE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9157" r="49163" b="69330"/>
          <a:stretch/>
        </p:blipFill>
        <p:spPr>
          <a:xfrm>
            <a:off x="3661874" y="3150267"/>
            <a:ext cx="182800" cy="161665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F7A69A6B-8A5B-450E-B33B-854AEAE3DCD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3" t="31283" r="49163" b="67172"/>
          <a:stretch/>
        </p:blipFill>
        <p:spPr>
          <a:xfrm>
            <a:off x="3670612" y="3399817"/>
            <a:ext cx="174061" cy="165163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6378ADE4-1844-4BC9-A712-C01821A86CD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3599" r="49163" b="64888"/>
          <a:stretch/>
        </p:blipFill>
        <p:spPr>
          <a:xfrm>
            <a:off x="3661874" y="3658564"/>
            <a:ext cx="182800" cy="16166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9D9EF761-15E5-403E-BE0A-5446BC0BE5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35740" r="49176" b="62748"/>
          <a:stretch/>
        </p:blipFill>
        <p:spPr>
          <a:xfrm>
            <a:off x="3669609" y="3904235"/>
            <a:ext cx="174061" cy="16166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DAD84716-0987-43C9-8310-734C597025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7864" r="49279" b="60466"/>
          <a:stretch/>
        </p:blipFill>
        <p:spPr>
          <a:xfrm>
            <a:off x="3661875" y="4159397"/>
            <a:ext cx="174062" cy="178438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5FDFBF38-B138-4951-BFA0-A93A266F1B1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0146" r="49060" b="58185"/>
          <a:stretch/>
        </p:blipFill>
        <p:spPr>
          <a:xfrm>
            <a:off x="3669608" y="4420107"/>
            <a:ext cx="182801" cy="178438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642C85CC-E8F2-4E13-BB5C-C37F7364BDE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8517" r="49278" b="49858"/>
          <a:stretch/>
        </p:blipFill>
        <p:spPr>
          <a:xfrm>
            <a:off x="3669608" y="5185757"/>
            <a:ext cx="166329" cy="173704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44740398-2F16-474D-B97C-47C8EC30E48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50648" r="49382" b="47727"/>
          <a:stretch/>
        </p:blipFill>
        <p:spPr>
          <a:xfrm>
            <a:off x="3661874" y="5413618"/>
            <a:ext cx="166329" cy="17370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13F6226D-C49E-4896-B404-D2AC8B5493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52780" r="49176" b="45630"/>
          <a:stretch/>
        </p:blipFill>
        <p:spPr>
          <a:xfrm>
            <a:off x="3669608" y="5641479"/>
            <a:ext cx="174062" cy="170024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7F484341-BF3A-4AFE-B55F-76EE8E5025E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 t="60726" r="49176" b="37472"/>
          <a:stretch/>
        </p:blipFill>
        <p:spPr>
          <a:xfrm>
            <a:off x="3661872" y="6490793"/>
            <a:ext cx="181797" cy="192500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81323973-272D-4164-B4C2-433E5DAE0AA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62952" r="49279" b="35341"/>
          <a:stretch/>
        </p:blipFill>
        <p:spPr>
          <a:xfrm>
            <a:off x="3669608" y="6728573"/>
            <a:ext cx="166329" cy="1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3F1A2B4-3C5B-41B9-942D-FADE0A97C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966F12F-17CC-4926-8551-A4BC7579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5" t="13036"/>
          <a:stretch/>
        </p:blipFill>
        <p:spPr>
          <a:xfrm>
            <a:off x="3410857" y="1393370"/>
            <a:ext cx="4148133" cy="929526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5AE7C7-592C-4F77-8B87-C1F9A0256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b="82754"/>
          <a:stretch/>
        </p:blipFill>
        <p:spPr>
          <a:xfrm>
            <a:off x="2902857" y="0"/>
            <a:ext cx="4656133" cy="184331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6E936C2-7895-4681-9693-EDB4D2CAFD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4" b="85742"/>
          <a:stretch/>
        </p:blipFill>
        <p:spPr>
          <a:xfrm>
            <a:off x="3265714" y="0"/>
            <a:ext cx="4293276" cy="15240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07B4591-CA2F-44A5-85E3-343E272DF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7" t="5351" r="1234" b="93487"/>
          <a:stretch/>
        </p:blipFill>
        <p:spPr>
          <a:xfrm>
            <a:off x="3736623" y="571971"/>
            <a:ext cx="3729096" cy="12417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2BFBE28-8D47-403D-86DB-755D0164CF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9" b="71385"/>
          <a:stretch/>
        </p:blipFill>
        <p:spPr>
          <a:xfrm>
            <a:off x="3859" y="0"/>
            <a:ext cx="3054651" cy="305851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C2886A3-BB8A-41BD-9192-5421BCDCF4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4" r="52474"/>
          <a:stretch/>
        </p:blipFill>
        <p:spPr>
          <a:xfrm>
            <a:off x="3859" y="2917370"/>
            <a:ext cx="3590679" cy="777126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BF145D1-D826-4768-9166-D4C92F25BB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964" r="3066" b="469"/>
          <a:stretch/>
        </p:blipFill>
        <p:spPr>
          <a:xfrm>
            <a:off x="3781424" y="9295268"/>
            <a:ext cx="3545879" cy="134323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54FDCB79-9CAF-4521-957B-CF762B78E7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295" r="54905" b="66717"/>
          <a:stretch/>
        </p:blipFill>
        <p:spPr>
          <a:xfrm>
            <a:off x="87682" y="2917371"/>
            <a:ext cx="3323175" cy="64002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AFD33259-6A3D-498B-9A8F-B2795B277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49653" r="54905" b="44854"/>
          <a:stretch/>
        </p:blipFill>
        <p:spPr>
          <a:xfrm>
            <a:off x="87682" y="5307107"/>
            <a:ext cx="3323176" cy="587188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5D450A73-46C9-4033-AA9D-2A4BC29580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61195" r="54905" b="33311"/>
          <a:stretch/>
        </p:blipFill>
        <p:spPr>
          <a:xfrm>
            <a:off x="87680" y="6541045"/>
            <a:ext cx="3323176" cy="58718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F6794FF3-E085-49CD-975C-3996270E6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75948" r="54905" b="18967"/>
          <a:stretch/>
        </p:blipFill>
        <p:spPr>
          <a:xfrm>
            <a:off x="87680" y="8117840"/>
            <a:ext cx="3323176" cy="54356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683B5CF-CAD7-484D-A4C0-0D3065F9F5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6" t="17246" r="3068" b="77403"/>
          <a:stretch/>
        </p:blipFill>
        <p:spPr>
          <a:xfrm>
            <a:off x="3594538" y="1843314"/>
            <a:ext cx="3732765" cy="57197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7394BD60-573A-4EA3-A823-F02798C835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t="43335" r="4114" b="52948"/>
          <a:stretch/>
        </p:blipFill>
        <p:spPr>
          <a:xfrm>
            <a:off x="3657600" y="4631961"/>
            <a:ext cx="3590679" cy="397239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8A3C45AB-5514-4AF3-9750-D5D832F718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2" t="55698" r="4112" b="39913"/>
          <a:stretch/>
        </p:blipFill>
        <p:spPr>
          <a:xfrm>
            <a:off x="3657600" y="5953431"/>
            <a:ext cx="3590679" cy="469139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6D0C58EA-A5D0-4413-A1DC-D15780918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t="68201" r="4113" b="27821"/>
          <a:stretch/>
        </p:blipFill>
        <p:spPr>
          <a:xfrm>
            <a:off x="3657600" y="7289800"/>
            <a:ext cx="3590679" cy="425215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E6DE7006-2D4E-4914-9982-B0AC734B98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7034" r="88830" b="67254"/>
          <a:stretch/>
        </p:blipFill>
        <p:spPr>
          <a:xfrm>
            <a:off x="290671" y="2889571"/>
            <a:ext cx="557118" cy="610584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67D3E1F7-29DF-4775-A54B-486CDB2498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8932" r="88830" b="44730"/>
          <a:stretch/>
        </p:blipFill>
        <p:spPr>
          <a:xfrm>
            <a:off x="290672" y="5230135"/>
            <a:ext cx="557118" cy="67747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89E6BF9D-4F1A-45A5-88FB-1A678DFFF1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290671" y="6563121"/>
            <a:ext cx="638018" cy="56613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6F4F19D6-85CD-488B-A948-7FFB6EB7BF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75509" r="87759" b="18428"/>
          <a:stretch/>
        </p:blipFill>
        <p:spPr>
          <a:xfrm>
            <a:off x="290671" y="8070946"/>
            <a:ext cx="638018" cy="64810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E0B0D41-EFCA-43FF-A8A3-2FD2BF7756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0" t="22406" r="1699" b="71097"/>
          <a:stretch/>
        </p:blipFill>
        <p:spPr>
          <a:xfrm>
            <a:off x="6439256" y="2394877"/>
            <a:ext cx="991312" cy="69442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23B9E67D-3E24-4263-A24E-D0E149A94C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29447" r="1700" b="64461"/>
          <a:stretch/>
        </p:blipFill>
        <p:spPr>
          <a:xfrm>
            <a:off x="6439256" y="3147381"/>
            <a:ext cx="991312" cy="65122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D098D2C1-C58E-432E-82C1-D3147D3EDA0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36082" r="1699" b="57310"/>
          <a:stretch/>
        </p:blipFill>
        <p:spPr>
          <a:xfrm>
            <a:off x="6439256" y="3856683"/>
            <a:ext cx="991312" cy="70631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926B00C6-63BA-43BF-94C7-D9CA48E536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8454" r="1700" b="45202"/>
          <a:stretch/>
        </p:blipFill>
        <p:spPr>
          <a:xfrm>
            <a:off x="6439256" y="5179046"/>
            <a:ext cx="991312" cy="67811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A43AEE0D-A35B-4DA4-9D28-AFA5F797C3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2561" r="35520" b="20246"/>
          <a:stretch/>
        </p:blipFill>
        <p:spPr>
          <a:xfrm>
            <a:off x="3768948" y="7755774"/>
            <a:ext cx="1106467" cy="768927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AE22E166-0C50-409C-A95C-18DCEA32EB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t="72561" r="20373" b="20245"/>
          <a:stretch/>
        </p:blipFill>
        <p:spPr>
          <a:xfrm>
            <a:off x="4875415" y="7755774"/>
            <a:ext cx="1144385" cy="768927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B7F96342-A367-4D6B-BD5C-082ACBF8B5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72561" r="5727" b="20245"/>
          <a:stretch/>
        </p:blipFill>
        <p:spPr>
          <a:xfrm>
            <a:off x="6019800" y="7755774"/>
            <a:ext cx="1106467" cy="76892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DBDB796C-B535-4439-AC5D-6A9D0548C1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9755" r="35520" b="13051"/>
          <a:stretch/>
        </p:blipFill>
        <p:spPr>
          <a:xfrm>
            <a:off x="3768948" y="8524701"/>
            <a:ext cx="1106467" cy="768927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540FBD30-6A8D-474C-87BC-D220F7F1E2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5" t="79755" r="20373" b="13155"/>
          <a:stretch/>
        </p:blipFill>
        <p:spPr>
          <a:xfrm>
            <a:off x="4887890" y="8524701"/>
            <a:ext cx="1131909" cy="757844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C02D14FE-7207-4D11-8792-5DDE126D5E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8" t="79755" r="5727" b="13051"/>
          <a:stretch/>
        </p:blipFill>
        <p:spPr>
          <a:xfrm>
            <a:off x="6019799" y="8524701"/>
            <a:ext cx="1106467" cy="768927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4B95A70D-123C-4C37-97EB-D832233B7F24}"/>
              </a:ext>
            </a:extLst>
          </p:cNvPr>
          <p:cNvSpPr txBox="1"/>
          <p:nvPr/>
        </p:nvSpPr>
        <p:spPr>
          <a:xfrm>
            <a:off x="3732423" y="235907"/>
            <a:ext cx="3749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00" dirty="0">
                <a:latin typeface="Mitr" panose="00000500000000000000" pitchFamily="2" charset="-34"/>
                <a:cs typeface="Mitr" panose="00000500000000000000" pitchFamily="2" charset="-34"/>
              </a:rPr>
              <a:t>แบบรายงานผลการปฏิบัติงาน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E8ECB9DA-2C33-406C-B907-B04697F25158}"/>
              </a:ext>
            </a:extLst>
          </p:cNvPr>
          <p:cNvSpPr txBox="1"/>
          <p:nvPr/>
        </p:nvSpPr>
        <p:spPr>
          <a:xfrm>
            <a:off x="4425425" y="70309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dirty="0" err="1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dirty="0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dirty="0" err="1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dirty="0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r"/>
            <a:r>
              <a:rPr lang="th-TH" dirty="0">
                <a:solidFill>
                  <a:srgbClr val="00ACE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ตำแหน่งครู โรงเรียนบ้านเด็กดี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8A9B5F43-2668-4C9A-93F1-87831326B4B0}"/>
              </a:ext>
            </a:extLst>
          </p:cNvPr>
          <p:cNvSpPr txBox="1"/>
          <p:nvPr/>
        </p:nvSpPr>
        <p:spPr>
          <a:xfrm>
            <a:off x="5281059" y="1455836"/>
            <a:ext cx="2183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ครั้งที่ 2 วันที่ 1 ตุลาคม พ.ศ.2564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177217E2-CAB5-4793-A901-F764D3F12FB5}"/>
              </a:ext>
            </a:extLst>
          </p:cNvPr>
          <p:cNvSpPr txBox="1"/>
          <p:nvPr/>
        </p:nvSpPr>
        <p:spPr>
          <a:xfrm>
            <a:off x="875783" y="312759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ข้อมูลทั่วไป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81D8CCD0-21B1-4030-A1B5-70CE01FFD91B}"/>
              </a:ext>
            </a:extLst>
          </p:cNvPr>
          <p:cNvSpPr txBox="1"/>
          <p:nvPr/>
        </p:nvSpPr>
        <p:spPr>
          <a:xfrm>
            <a:off x="875783" y="544342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ข้อมูลการลา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E98709A1-90B9-4F5B-B58F-0790F41FF9BB}"/>
              </a:ext>
            </a:extLst>
          </p:cNvPr>
          <p:cNvSpPr txBox="1"/>
          <p:nvPr/>
        </p:nvSpPr>
        <p:spPr>
          <a:xfrm>
            <a:off x="875783" y="6728572"/>
            <a:ext cx="2281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F15CCB08-4F70-4562-9D57-19C32B62EA33}"/>
              </a:ext>
            </a:extLst>
          </p:cNvPr>
          <p:cNvSpPr txBox="1"/>
          <p:nvPr/>
        </p:nvSpPr>
        <p:spPr>
          <a:xfrm>
            <a:off x="875783" y="825486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งานที่ได้รับมอบหมาย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3F48CAF-2E08-4D4C-887B-843F4BDFD824}"/>
              </a:ext>
            </a:extLst>
          </p:cNvPr>
          <p:cNvSpPr txBox="1"/>
          <p:nvPr/>
        </p:nvSpPr>
        <p:spPr>
          <a:xfrm>
            <a:off x="3844673" y="1981595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การอบรม-การพัฒนาตนเอง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50950DD4-3F78-47F8-93EC-E8F5C2CD3AF0}"/>
              </a:ext>
            </a:extLst>
          </p:cNvPr>
          <p:cNvSpPr txBox="1"/>
          <p:nvPr/>
        </p:nvSpPr>
        <p:spPr>
          <a:xfrm>
            <a:off x="3844673" y="4692519"/>
            <a:ext cx="18838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การเป็นวิทยากรให้ความรู้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ECF0A7D9-2A5B-496B-B872-0454A8D2343A}"/>
              </a:ext>
            </a:extLst>
          </p:cNvPr>
          <p:cNvSpPr txBox="1"/>
          <p:nvPr/>
        </p:nvSpPr>
        <p:spPr>
          <a:xfrm>
            <a:off x="3844673" y="6042221"/>
            <a:ext cx="21275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การเผยแพร่ผลงาน/งานวิจัย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B10584F1-EA41-45CC-AB69-755BCEBBD7B3}"/>
              </a:ext>
            </a:extLst>
          </p:cNvPr>
          <p:cNvSpPr txBox="1"/>
          <p:nvPr/>
        </p:nvSpPr>
        <p:spPr>
          <a:xfrm>
            <a:off x="3844673" y="7380851"/>
            <a:ext cx="16065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ประมวลภาพกิจกรรม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724FCEDE-48AA-4C31-86BB-6B0BC23D4236}"/>
              </a:ext>
            </a:extLst>
          </p:cNvPr>
          <p:cNvSpPr txBox="1"/>
          <p:nvPr/>
        </p:nvSpPr>
        <p:spPr>
          <a:xfrm>
            <a:off x="3984937" y="9510406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ขอรับรองว่าข้อมูลตังกล่าวข้างต้นเป็นความจริง</a:t>
            </a:r>
          </a:p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    ลงชื่อ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F8E21BEC-998F-4719-B3D3-6D42E06269D2}"/>
              </a:ext>
            </a:extLst>
          </p:cNvPr>
          <p:cNvSpPr txBox="1"/>
          <p:nvPr/>
        </p:nvSpPr>
        <p:spPr>
          <a:xfrm>
            <a:off x="4626939" y="10058833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(นางสาว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สอนดี)</a:t>
            </a:r>
          </a:p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B4D6360A-B639-408C-9C42-68A0EBE632C2}"/>
              </a:ext>
            </a:extLst>
          </p:cNvPr>
          <p:cNvSpPr txBox="1"/>
          <p:nvPr/>
        </p:nvSpPr>
        <p:spPr>
          <a:xfrm>
            <a:off x="267880" y="3579838"/>
            <a:ext cx="2929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นางสาว</a:t>
            </a:r>
            <a:r>
              <a:rPr lang="th-TH" sz="1300" dirty="0" err="1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กัล</a:t>
            </a:r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ศณ</a:t>
            </a:r>
            <a:r>
              <a:rPr lang="th-TH" sz="1300" dirty="0" err="1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ัฏฐ์</a:t>
            </a:r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สอนดี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วิทยฐานะชำนาญการ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อายุ 37 ปี อายุราชการ ๘ ปี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วุฒิการศึกษา ศ</a:t>
            </a:r>
            <a:r>
              <a:rPr lang="th-TH" sz="1300" dirty="0" err="1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</a:t>
            </a:r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.บ. (ภาษา</a:t>
            </a:r>
            <a:r>
              <a:rPr lang="th-TH" sz="1300" dirty="0" err="1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ผรั่งเศส</a:t>
            </a:r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)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มหาวิทยาลัยเชียงใหม่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บรรจุรับราชการวันที่ 18 มีนาคม 2556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โรงเรียนบ้านเด็กดี </a:t>
            </a:r>
            <a:r>
              <a:rPr lang="th-TH" sz="1300" dirty="0" err="1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สพ</a:t>
            </a:r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ป.เชียงใหม่ เขต 4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เงินเดือน 25,650 บาท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91521124-A75F-4C17-9F40-73EC7C53E92C}"/>
              </a:ext>
            </a:extLst>
          </p:cNvPr>
          <p:cNvSpPr txBox="1"/>
          <p:nvPr/>
        </p:nvSpPr>
        <p:spPr>
          <a:xfrm>
            <a:off x="409745" y="5889118"/>
            <a:ext cx="26452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ลากิจ 1 วัน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ลาป่วย 1 วัน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จำนวนวันลาในรอบการประเมิน 2 วัน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4760455B-F83D-4CA8-8529-7DCD9BE425D2}"/>
              </a:ext>
            </a:extLst>
          </p:cNvPr>
          <p:cNvSpPr txBox="1"/>
          <p:nvPr/>
        </p:nvSpPr>
        <p:spPr>
          <a:xfrm>
            <a:off x="445940" y="7167984"/>
            <a:ext cx="2624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สอนวิชา ภาษาอังกฤษ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ระดับชั้นประถมศึกษาปีที่ 1-6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 28 ชั่วโมง/สัปดาห์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4F99C9ED-83FB-4D1F-8CEA-90B67566EE89}"/>
              </a:ext>
            </a:extLst>
          </p:cNvPr>
          <p:cNvSpPr txBox="1"/>
          <p:nvPr/>
        </p:nvSpPr>
        <p:spPr>
          <a:xfrm>
            <a:off x="315971" y="8756660"/>
            <a:ext cx="29065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ครูประจำชั้นประถมศึกษาปีที่ 3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หัวหน้างานทะเบียนและวัดผล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งานระบบดูแลช่วยเหลือนักเรียน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4. งานสารสนเทศและการสื่อสาร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5. งานประกันคุณภาพการศึกษา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6. งานระบบพื้นฐานปัจจัยนักเรียนยากจน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7. กิจกรรมประชาธิปไตยในโรงเรียน</a:t>
            </a:r>
          </a:p>
          <a:p>
            <a:r>
              <a:rPr lang="th-TH" sz="1300" dirty="0">
                <a:solidFill>
                  <a:srgbClr val="00ACEE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8. กิจกรรมโรงเรียนวิถีพุทธ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540C860D-012C-4991-88AF-C126218C2111}"/>
              </a:ext>
            </a:extLst>
          </p:cNvPr>
          <p:cNvSpPr txBox="1"/>
          <p:nvPr/>
        </p:nvSpPr>
        <p:spPr>
          <a:xfrm>
            <a:off x="3835937" y="2294786"/>
            <a:ext cx="2627642" cy="2356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การอบรมการจัดทำหลักสูตรสถานศึกษา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การอบโครงการโรงเรียนรักษาศีล 5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การอบรมการใช้นวัตกรรมเพื่อการเรียนรู้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</a:t>
            </a:r>
            <a:r>
              <a:rPr lang="th-TH" sz="11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ครื่อ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เข้าร่วมโครงการโรงเรียนดีมีหนังสั้น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ร่วมประชุมการขับเคลื่อนเครือข่าย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PLC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การอบรมการผลิตสื่อเพื่องานประชาสัมพันธ์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5427AC31-B2A7-444F-9732-E567FB0B97EC}"/>
              </a:ext>
            </a:extLst>
          </p:cNvPr>
          <p:cNvSpPr txBox="1"/>
          <p:nvPr/>
        </p:nvSpPr>
        <p:spPr>
          <a:xfrm>
            <a:off x="3835937" y="5067102"/>
            <a:ext cx="2467342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วิทยากรเครือข่ายประชาสัมพันธ์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  <a:endParaRPr lang="th-TH" sz="11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F0378933-A75D-47B4-8E50-25A195FA7494}"/>
              </a:ext>
            </a:extLst>
          </p:cNvPr>
          <p:cNvSpPr txBox="1"/>
          <p:nvPr/>
        </p:nvSpPr>
        <p:spPr>
          <a:xfrm>
            <a:off x="3835937" y="6362460"/>
            <a:ext cx="3103735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นวัตกรรมหนังสั้นส่งเสริมคุณธรรม เรื่อง ทำดี ได้ดี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งานวิจัยในชั้นเรียน เรื่องการพัฒนาทักษะการอ่าน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คำศัพท์ของนักเรียน ชั้นประถมศึกษาปีที่ 3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60E99A29-3C68-47EC-B2DF-6A7D13198C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606" r="65330" b="75509"/>
          <a:stretch/>
        </p:blipFill>
        <p:spPr>
          <a:xfrm>
            <a:off x="372034" y="385482"/>
            <a:ext cx="2251153" cy="2232212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5AABA2F5-058E-422D-9CCE-929A60CA04F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2786" r="49163" b="75853"/>
          <a:stretch/>
        </p:blipFill>
        <p:spPr>
          <a:xfrm>
            <a:off x="3661873" y="2418589"/>
            <a:ext cx="182800" cy="145411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ED39FAAA-18C1-4AA9-83E6-33C70BEE687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5011" r="49163" b="73696"/>
          <a:stretch/>
        </p:blipFill>
        <p:spPr>
          <a:xfrm>
            <a:off x="3661873" y="2667631"/>
            <a:ext cx="182800" cy="138197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39E2FEC1-C8FA-4FB1-AAB2-A1E6518B3F2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7112" r="49164" b="71454"/>
          <a:stretch/>
        </p:blipFill>
        <p:spPr>
          <a:xfrm>
            <a:off x="3661873" y="2909101"/>
            <a:ext cx="182800" cy="153281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5C8453C8-FB34-41E5-ACEF-18B0A1148F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9157" r="49163" b="69330"/>
          <a:stretch/>
        </p:blipFill>
        <p:spPr>
          <a:xfrm>
            <a:off x="3661874" y="3150267"/>
            <a:ext cx="182800" cy="161665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4A6C6908-CE34-4F63-9A93-47639968DB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3" t="31283" r="49163" b="67172"/>
          <a:stretch/>
        </p:blipFill>
        <p:spPr>
          <a:xfrm>
            <a:off x="3670612" y="3399817"/>
            <a:ext cx="174061" cy="165163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2EDDBA91-06CD-4EC1-919D-140FE2543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3599" r="49163" b="64888"/>
          <a:stretch/>
        </p:blipFill>
        <p:spPr>
          <a:xfrm>
            <a:off x="3661874" y="3658564"/>
            <a:ext cx="182800" cy="16166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B387F566-4934-4E88-806F-AB67DC5263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35740" r="49176" b="62748"/>
          <a:stretch/>
        </p:blipFill>
        <p:spPr>
          <a:xfrm>
            <a:off x="3669609" y="3904235"/>
            <a:ext cx="174061" cy="16166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C655830F-41FF-4375-ADFE-5057449EB4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7864" r="49279" b="60466"/>
          <a:stretch/>
        </p:blipFill>
        <p:spPr>
          <a:xfrm>
            <a:off x="3661875" y="4159397"/>
            <a:ext cx="174062" cy="178438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14BABE3F-C14C-4439-ACEF-D83752F1E8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0146" r="49060" b="58185"/>
          <a:stretch/>
        </p:blipFill>
        <p:spPr>
          <a:xfrm>
            <a:off x="3669608" y="4420107"/>
            <a:ext cx="182801" cy="178438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287B312C-106F-4E71-AC6B-5F28EB876A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8517" r="49278" b="49858"/>
          <a:stretch/>
        </p:blipFill>
        <p:spPr>
          <a:xfrm>
            <a:off x="3669608" y="5185757"/>
            <a:ext cx="166329" cy="173704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61C56AA9-5193-4E56-9CC9-608835225BD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50648" r="49382" b="47727"/>
          <a:stretch/>
        </p:blipFill>
        <p:spPr>
          <a:xfrm>
            <a:off x="3661874" y="5413618"/>
            <a:ext cx="166329" cy="17370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AFEDC4A8-0ED7-4BE3-89B0-09105027A6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52780" r="49176" b="45630"/>
          <a:stretch/>
        </p:blipFill>
        <p:spPr>
          <a:xfrm>
            <a:off x="3669608" y="5641479"/>
            <a:ext cx="174062" cy="170024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8F3199D2-A5D5-47BD-BF9A-C97A732805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 t="60726" r="49176" b="37472"/>
          <a:stretch/>
        </p:blipFill>
        <p:spPr>
          <a:xfrm>
            <a:off x="3661872" y="6490793"/>
            <a:ext cx="181797" cy="192500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6459934D-1B42-49A6-BADC-785E4D41AC6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62952" r="49279" b="35341"/>
          <a:stretch/>
        </p:blipFill>
        <p:spPr>
          <a:xfrm>
            <a:off x="3669608" y="6728573"/>
            <a:ext cx="166329" cy="1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B8CCC9F-0E01-437A-937F-E27F78EC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0590C78-64A4-4C70-ADAF-B4B46F76B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7" t="13246"/>
          <a:stretch/>
        </p:blipFill>
        <p:spPr>
          <a:xfrm>
            <a:off x="3392129" y="1415844"/>
            <a:ext cx="4166861" cy="927279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D0F2EBA-9DBD-4FB3-91D6-3050E232E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0" b="82338"/>
          <a:stretch/>
        </p:blipFill>
        <p:spPr>
          <a:xfrm>
            <a:off x="2861187" y="0"/>
            <a:ext cx="4697803" cy="188779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EBA2D55-188D-413B-9110-431128B724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b="85788"/>
          <a:stretch/>
        </p:blipFill>
        <p:spPr>
          <a:xfrm>
            <a:off x="3259394" y="0"/>
            <a:ext cx="4299596" cy="151908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3316BB7-6FFB-44F1-86B1-AA5C51D889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5467" r="1221" b="93318"/>
          <a:stretch/>
        </p:blipFill>
        <p:spPr>
          <a:xfrm>
            <a:off x="3738760" y="584350"/>
            <a:ext cx="3727938" cy="12985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6D3D6F5-560C-4934-B651-3BB3196AF6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4" b="72197"/>
          <a:stretch/>
        </p:blipFill>
        <p:spPr>
          <a:xfrm>
            <a:off x="3860" y="0"/>
            <a:ext cx="3000598" cy="29718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B9CA380-BFC8-43DA-89B7-E9F0D3FB0A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r="52936"/>
          <a:stretch/>
        </p:blipFill>
        <p:spPr>
          <a:xfrm>
            <a:off x="3860" y="2792186"/>
            <a:ext cx="3555770" cy="789645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D2544781-FFF8-41BC-95F4-8620CF343A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86754" r="3500"/>
          <a:stretch/>
        </p:blipFill>
        <p:spPr>
          <a:xfrm>
            <a:off x="3738760" y="9272794"/>
            <a:ext cx="3555770" cy="141584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F3F6F59-10CC-42D8-B1FD-62AB1D17C5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7459" r="55153" b="66838"/>
          <a:stretch/>
        </p:blipFill>
        <p:spPr>
          <a:xfrm>
            <a:off x="93406" y="2934928"/>
            <a:ext cx="3298723" cy="60960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562D481-4150-41BD-8350-CAA94FE8EF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49673" r="55153" b="44624"/>
          <a:stretch/>
        </p:blipFill>
        <p:spPr>
          <a:xfrm>
            <a:off x="93406" y="5309419"/>
            <a:ext cx="3298723" cy="60960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CBD35E78-0340-4FD2-8E5F-74BB13988F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61335" r="55152" b="33162"/>
          <a:stretch/>
        </p:blipFill>
        <p:spPr>
          <a:xfrm>
            <a:off x="93405" y="6555921"/>
            <a:ext cx="3298724" cy="588189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18754164-C704-4A3E-8C0A-07495F8360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75774" r="55153" b="18723"/>
          <a:stretch/>
        </p:blipFill>
        <p:spPr>
          <a:xfrm>
            <a:off x="93405" y="8099206"/>
            <a:ext cx="3298723" cy="588189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8589152-B47B-44C4-89B7-AFECC6162C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9" t="17662" r="3501" b="77923"/>
          <a:stretch/>
        </p:blipFill>
        <p:spPr>
          <a:xfrm>
            <a:off x="3649175" y="1887794"/>
            <a:ext cx="3645355" cy="471948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81BEFB47-408C-4E3E-9E81-26C4F7C95E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9" t="42774" r="4686" b="52810"/>
          <a:stretch/>
        </p:blipFill>
        <p:spPr>
          <a:xfrm>
            <a:off x="3649175" y="4572000"/>
            <a:ext cx="3555771" cy="47194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56E9A274-7D56-4625-B77C-06B160580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9" t="55377" r="3501" b="39564"/>
          <a:stretch/>
        </p:blipFill>
        <p:spPr>
          <a:xfrm>
            <a:off x="3649175" y="5919020"/>
            <a:ext cx="3645355" cy="54077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7BDE5D5-8A10-4468-BB43-CDFED1049A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9" t="67887" r="3501" b="27054"/>
          <a:stretch/>
        </p:blipFill>
        <p:spPr>
          <a:xfrm>
            <a:off x="3649175" y="7256206"/>
            <a:ext cx="3645355" cy="54077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1294D18E-B0C5-4836-9133-5DBE4EFF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7034" r="88830" b="67254"/>
          <a:stretch/>
        </p:blipFill>
        <p:spPr>
          <a:xfrm>
            <a:off x="290671" y="2889571"/>
            <a:ext cx="557118" cy="610584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BE36C05D-287C-4C8F-8F15-BC5AE31A43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8932" r="88830" b="44730"/>
          <a:stretch/>
        </p:blipFill>
        <p:spPr>
          <a:xfrm>
            <a:off x="290672" y="5230135"/>
            <a:ext cx="557118" cy="67747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9BD26FD8-E141-4686-8B86-AFC7F9BAE9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290671" y="6563121"/>
            <a:ext cx="638018" cy="56613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3EA45687-A6D3-4B4D-AC35-609357F96B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75509" r="87759" b="18428"/>
          <a:stretch/>
        </p:blipFill>
        <p:spPr>
          <a:xfrm>
            <a:off x="290671" y="8070946"/>
            <a:ext cx="638018" cy="64810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2676D07-A361-4931-8C3D-1708AB587E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0" t="22406" r="1699" b="71097"/>
          <a:stretch/>
        </p:blipFill>
        <p:spPr>
          <a:xfrm>
            <a:off x="6439256" y="2394877"/>
            <a:ext cx="991312" cy="69442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CFC1B3EB-EF41-4487-B32D-5807A556B4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29447" r="1700" b="64461"/>
          <a:stretch/>
        </p:blipFill>
        <p:spPr>
          <a:xfrm>
            <a:off x="6439256" y="3147381"/>
            <a:ext cx="991312" cy="65122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16791DCB-D0AB-4717-A9CD-68C1001527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36082" r="1699" b="57310"/>
          <a:stretch/>
        </p:blipFill>
        <p:spPr>
          <a:xfrm>
            <a:off x="6439256" y="3856683"/>
            <a:ext cx="991312" cy="70631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FDB390F7-B624-4B69-AF05-281001FF0E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8454" r="1700" b="45202"/>
          <a:stretch/>
        </p:blipFill>
        <p:spPr>
          <a:xfrm>
            <a:off x="6439256" y="5179046"/>
            <a:ext cx="991312" cy="67811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D8BB7019-7994-431F-B756-BA86BBED4B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2561" r="35520" b="20246"/>
          <a:stretch/>
        </p:blipFill>
        <p:spPr>
          <a:xfrm>
            <a:off x="3768948" y="7755774"/>
            <a:ext cx="1106467" cy="768927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4A72EFE3-2729-4E04-BD10-E9992FCD22B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t="72561" r="20373" b="20245"/>
          <a:stretch/>
        </p:blipFill>
        <p:spPr>
          <a:xfrm>
            <a:off x="4875415" y="7755774"/>
            <a:ext cx="1144385" cy="768927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F2580136-CB33-47BC-96C3-76C511FBC8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72561" r="5727" b="20245"/>
          <a:stretch/>
        </p:blipFill>
        <p:spPr>
          <a:xfrm>
            <a:off x="6019800" y="7755774"/>
            <a:ext cx="1106467" cy="76892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0DE557E2-4928-4DF0-8FD7-1E05ECCC54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5" t="79755" r="35520" b="13051"/>
          <a:stretch/>
        </p:blipFill>
        <p:spPr>
          <a:xfrm>
            <a:off x="3768948" y="8524701"/>
            <a:ext cx="1106467" cy="768927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C3937BEB-AF92-499D-B899-A639E7B876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5" t="79755" r="20373" b="13155"/>
          <a:stretch/>
        </p:blipFill>
        <p:spPr>
          <a:xfrm>
            <a:off x="4887890" y="8524701"/>
            <a:ext cx="1131909" cy="757844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24C690D3-52C6-46D7-BF52-DE22FE4AE7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8" t="79755" r="5727" b="13051"/>
          <a:stretch/>
        </p:blipFill>
        <p:spPr>
          <a:xfrm>
            <a:off x="6019799" y="8524701"/>
            <a:ext cx="1106467" cy="768927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8E9CB01D-7E20-412D-AFC5-93102BDB1E11}"/>
              </a:ext>
            </a:extLst>
          </p:cNvPr>
          <p:cNvSpPr txBox="1"/>
          <p:nvPr/>
        </p:nvSpPr>
        <p:spPr>
          <a:xfrm>
            <a:off x="3732423" y="235907"/>
            <a:ext cx="3749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00" dirty="0">
                <a:latin typeface="Mitr" panose="00000500000000000000" pitchFamily="2" charset="-34"/>
                <a:cs typeface="Mitr" panose="00000500000000000000" pitchFamily="2" charset="-34"/>
              </a:rPr>
              <a:t>แบบรายงานผลการปฏิบัติงาน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13948748-5FE3-4DE6-A56F-FE3C7B770BCB}"/>
              </a:ext>
            </a:extLst>
          </p:cNvPr>
          <p:cNvSpPr txBox="1"/>
          <p:nvPr/>
        </p:nvSpPr>
        <p:spPr>
          <a:xfrm>
            <a:off x="4425425" y="70309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dirty="0" err="1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dirty="0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dirty="0" err="1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dirty="0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r"/>
            <a:r>
              <a:rPr lang="th-TH" dirty="0">
                <a:solidFill>
                  <a:srgbClr val="F4772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ตำแหน่งครู โรงเรียนบ้านเด็กดี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9878CEE9-028C-48D9-BDC1-E530C75C92AE}"/>
              </a:ext>
            </a:extLst>
          </p:cNvPr>
          <p:cNvSpPr txBox="1"/>
          <p:nvPr/>
        </p:nvSpPr>
        <p:spPr>
          <a:xfrm>
            <a:off x="5281059" y="1455836"/>
            <a:ext cx="2183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ครั้งที่ 2 วันที่ 1 ตุลาคม พ.ศ.2564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AC298D44-FDEA-488B-95C2-E90CCE4D9BAB}"/>
              </a:ext>
            </a:extLst>
          </p:cNvPr>
          <p:cNvSpPr txBox="1"/>
          <p:nvPr/>
        </p:nvSpPr>
        <p:spPr>
          <a:xfrm>
            <a:off x="875783" y="312759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ข้อมูลทั่วไป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8D8B44D-A876-4C30-88FA-C1EB589B465E}"/>
              </a:ext>
            </a:extLst>
          </p:cNvPr>
          <p:cNvSpPr txBox="1"/>
          <p:nvPr/>
        </p:nvSpPr>
        <p:spPr>
          <a:xfrm>
            <a:off x="875783" y="544342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ข้อมูลการลา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42F8F240-3718-48FC-AE31-63CB1B782092}"/>
              </a:ext>
            </a:extLst>
          </p:cNvPr>
          <p:cNvSpPr txBox="1"/>
          <p:nvPr/>
        </p:nvSpPr>
        <p:spPr>
          <a:xfrm>
            <a:off x="875783" y="6728572"/>
            <a:ext cx="2281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92C2ED2-AF54-469E-B144-263006FD1D52}"/>
              </a:ext>
            </a:extLst>
          </p:cNvPr>
          <p:cNvSpPr txBox="1"/>
          <p:nvPr/>
        </p:nvSpPr>
        <p:spPr>
          <a:xfrm>
            <a:off x="875783" y="825486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งานที่ได้รับมอบหมาย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8130C02-9974-41FD-BEC9-63015620E78D}"/>
              </a:ext>
            </a:extLst>
          </p:cNvPr>
          <p:cNvSpPr txBox="1"/>
          <p:nvPr/>
        </p:nvSpPr>
        <p:spPr>
          <a:xfrm>
            <a:off x="3844673" y="1981595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การอบรม-การพัฒนาตนเอง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C0B51C5-D3EF-4FD6-BDC4-6E2FB762425C}"/>
              </a:ext>
            </a:extLst>
          </p:cNvPr>
          <p:cNvSpPr txBox="1"/>
          <p:nvPr/>
        </p:nvSpPr>
        <p:spPr>
          <a:xfrm>
            <a:off x="3844673" y="4692519"/>
            <a:ext cx="18838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การเป็นวิทยากรให้ความรู้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B5ECBF4B-4536-4EA2-8ACB-1B20A70D172A}"/>
              </a:ext>
            </a:extLst>
          </p:cNvPr>
          <p:cNvSpPr txBox="1"/>
          <p:nvPr/>
        </p:nvSpPr>
        <p:spPr>
          <a:xfrm>
            <a:off x="3844673" y="6042221"/>
            <a:ext cx="21275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การเผยแพร่ผลงาน/งานวิจัย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3BE7D1E1-3D96-4C95-80F8-7EE1051DE46B}"/>
              </a:ext>
            </a:extLst>
          </p:cNvPr>
          <p:cNvSpPr txBox="1"/>
          <p:nvPr/>
        </p:nvSpPr>
        <p:spPr>
          <a:xfrm>
            <a:off x="3844673" y="7380851"/>
            <a:ext cx="16065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ประมวลภาพกิจกรรม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97DED49-CA14-4218-97E9-FE704BFCF06F}"/>
              </a:ext>
            </a:extLst>
          </p:cNvPr>
          <p:cNvSpPr txBox="1"/>
          <p:nvPr/>
        </p:nvSpPr>
        <p:spPr>
          <a:xfrm>
            <a:off x="3984937" y="9510406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ขอรับรองว่าข้อมูลตังกล่าวข้างต้นเป็นความจริง</a:t>
            </a:r>
          </a:p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    ลงชื่อ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62249475-C782-4616-A9B6-0C86733FAFBF}"/>
              </a:ext>
            </a:extLst>
          </p:cNvPr>
          <p:cNvSpPr txBox="1"/>
          <p:nvPr/>
        </p:nvSpPr>
        <p:spPr>
          <a:xfrm>
            <a:off x="4626939" y="10058833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(นางสาว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200" dirty="0" err="1"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 สอนดี)</a:t>
            </a:r>
          </a:p>
          <a:p>
            <a:pPr algn="ctr"/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5B685D95-ABED-4F2E-9555-CE804682AEA6}"/>
              </a:ext>
            </a:extLst>
          </p:cNvPr>
          <p:cNvSpPr txBox="1"/>
          <p:nvPr/>
        </p:nvSpPr>
        <p:spPr>
          <a:xfrm>
            <a:off x="267880" y="3579838"/>
            <a:ext cx="2929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นางสาว</a:t>
            </a:r>
            <a:r>
              <a:rPr lang="th-TH" sz="1300" dirty="0" err="1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กัล</a:t>
            </a:r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ศณ</a:t>
            </a:r>
            <a:r>
              <a:rPr lang="th-TH" sz="1300" dirty="0" err="1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ัฏฐ์</a:t>
            </a:r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สอนดี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วิทยฐานะชำนาญการ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อายุ 37 ปี อายุราชการ ๘ ปี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วุฒิการศึกษา ศ</a:t>
            </a:r>
            <a:r>
              <a:rPr lang="th-TH" sz="1300" dirty="0" err="1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ศ</a:t>
            </a:r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.บ. (ภาษา</a:t>
            </a:r>
            <a:r>
              <a:rPr lang="th-TH" sz="1300" dirty="0" err="1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ผรั่งเศส</a:t>
            </a:r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)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มหาวิทยาลัยเชียงใหม่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บรรจุรับราชการวันที่ 18 มีนาคม 2556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โรงเรียนบ้านเด็กดี </a:t>
            </a:r>
            <a:r>
              <a:rPr lang="th-TH" sz="1300" dirty="0" err="1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สพ</a:t>
            </a:r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ป.เชียงใหม่ เขต 4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เงินเดือน 25,650 บาท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F1BACB3D-F8BD-4986-811C-472B2A6DCF21}"/>
              </a:ext>
            </a:extLst>
          </p:cNvPr>
          <p:cNvSpPr txBox="1"/>
          <p:nvPr/>
        </p:nvSpPr>
        <p:spPr>
          <a:xfrm>
            <a:off x="409745" y="5889118"/>
            <a:ext cx="26452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ลากิจ 1 วัน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ลาป่วย 1 วัน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จำนวนวันลาในรอบการประเมิน 2 วัน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727EC3CA-658A-4E68-BBB0-D494894A726A}"/>
              </a:ext>
            </a:extLst>
          </p:cNvPr>
          <p:cNvSpPr txBox="1"/>
          <p:nvPr/>
        </p:nvSpPr>
        <p:spPr>
          <a:xfrm>
            <a:off x="445940" y="7167984"/>
            <a:ext cx="2624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สอนวิชา ภาษาอังกฤษ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ระดับชั้นประถมศึกษาปีที่ 1-6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 28 ชั่วโมง/สัปดาห์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74A9B1FB-5D59-47CE-B3CC-B99953BE277B}"/>
              </a:ext>
            </a:extLst>
          </p:cNvPr>
          <p:cNvSpPr txBox="1"/>
          <p:nvPr/>
        </p:nvSpPr>
        <p:spPr>
          <a:xfrm>
            <a:off x="315971" y="8756660"/>
            <a:ext cx="29065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ครูประจำชั้นประถมศึกษาปีที่ 3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หัวหน้างานทะเบียนและวัดผล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งานระบบดูแลช่วยเหลือนักเรียน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4. งานสารสนเทศและการสื่อสาร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5. งานประกันคุณภาพการศึกษา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6. งานระบบพื้นฐานปัจจัยนักเรียนยากจน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7. กิจกรรมประชาธิปไตยในโรงเรียน</a:t>
            </a:r>
          </a:p>
          <a:p>
            <a:r>
              <a:rPr lang="th-TH" sz="1300" dirty="0">
                <a:solidFill>
                  <a:srgbClr val="F4772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8. กิจกรรมโรงเรียนวิถีพุทธ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F4D0A03C-7FD9-4DFD-B078-33E9A144FA1A}"/>
              </a:ext>
            </a:extLst>
          </p:cNvPr>
          <p:cNvSpPr txBox="1"/>
          <p:nvPr/>
        </p:nvSpPr>
        <p:spPr>
          <a:xfrm>
            <a:off x="3835937" y="2294786"/>
            <a:ext cx="2627642" cy="2356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การอบรมการจัดทำหลักสูตรสถานศึกษา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การอบโครงการโรงเรียนรักษาศีล 5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การอบรมการใช้นวัตกรรมเพื่อการเรียนรู้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</a:t>
            </a:r>
            <a:r>
              <a:rPr lang="th-TH" sz="11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ครื่อ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เข้าร่วมโครงการโรงเรียนดีมีหนังสั้น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ร่วมประชุมการขับเคลื่อนเครือข่าย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PLC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การอบรมการผลิตสื่อเพื่องานประชาสัมพันธ์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EB063EFD-6A67-40F9-B52F-5C293EE09EE7}"/>
              </a:ext>
            </a:extLst>
          </p:cNvPr>
          <p:cNvSpPr txBox="1"/>
          <p:nvPr/>
        </p:nvSpPr>
        <p:spPr>
          <a:xfrm>
            <a:off x="3835937" y="5067102"/>
            <a:ext cx="2467342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การอบรมการใช้สื่อ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DLIT </a:t>
            </a: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เพื่อการเรียนรู้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วิทยากรเครือข่ายประชาสัมพันธ์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วิทยากรการใช้โปรแกรม </a:t>
            </a:r>
            <a:r>
              <a:rPr lang="en-US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Photoshop</a:t>
            </a:r>
            <a:endParaRPr lang="th-TH" sz="11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71AF7F92-441E-4C03-B415-9D8CB7AB40A0}"/>
              </a:ext>
            </a:extLst>
          </p:cNvPr>
          <p:cNvSpPr txBox="1"/>
          <p:nvPr/>
        </p:nvSpPr>
        <p:spPr>
          <a:xfrm>
            <a:off x="3835937" y="6362460"/>
            <a:ext cx="3103735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นวัตกรรมหนังสั้นส่งเสริมคุณธรรม เรื่อง ทำดี ได้ดี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งานวิจัยในชั้นเรียน เรื่องการพัฒนาทักษะการอ่าน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Mitr Light" panose="00000400000000000000" pitchFamily="2" charset="-34"/>
                <a:cs typeface="Mitr Light" panose="00000400000000000000" pitchFamily="2" charset="-34"/>
              </a:rPr>
              <a:t>คำศัพท์ของนักเรียน ชั้นประถมศึกษาปีที่ 3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6C479679-0812-42C4-8E1D-666F38F576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606" r="65330" b="75509"/>
          <a:stretch/>
        </p:blipFill>
        <p:spPr>
          <a:xfrm>
            <a:off x="372034" y="385482"/>
            <a:ext cx="2251153" cy="2232212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56C31659-0633-47FB-AB43-63260FD01D1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2786" r="49163" b="75853"/>
          <a:stretch/>
        </p:blipFill>
        <p:spPr>
          <a:xfrm>
            <a:off x="3661873" y="2418589"/>
            <a:ext cx="182800" cy="145411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5F1F5A94-04BF-45CA-98BA-CA29B6DC66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5011" r="49163" b="73696"/>
          <a:stretch/>
        </p:blipFill>
        <p:spPr>
          <a:xfrm>
            <a:off x="3661873" y="2667631"/>
            <a:ext cx="182800" cy="138197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88FA13C9-4C18-42E0-A5DB-6CD6044BDCC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7112" r="49164" b="71454"/>
          <a:stretch/>
        </p:blipFill>
        <p:spPr>
          <a:xfrm>
            <a:off x="3661873" y="2909101"/>
            <a:ext cx="182800" cy="153281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716370B4-0EBE-49B2-BB88-F1CA3C8A050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9157" r="49163" b="69330"/>
          <a:stretch/>
        </p:blipFill>
        <p:spPr>
          <a:xfrm>
            <a:off x="3661874" y="3150267"/>
            <a:ext cx="182800" cy="161665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A2480F48-BBDE-49D5-8F33-3BDB3D41D4A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3" t="31283" r="49163" b="67172"/>
          <a:stretch/>
        </p:blipFill>
        <p:spPr>
          <a:xfrm>
            <a:off x="3670612" y="3399817"/>
            <a:ext cx="174061" cy="165163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C1E53288-290F-44D9-8728-60457CB0C67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3599" r="49163" b="64888"/>
          <a:stretch/>
        </p:blipFill>
        <p:spPr>
          <a:xfrm>
            <a:off x="3661874" y="3658564"/>
            <a:ext cx="182800" cy="16166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76BE2305-8BAA-4CA1-9583-9D8498E099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35740" r="49176" b="62748"/>
          <a:stretch/>
        </p:blipFill>
        <p:spPr>
          <a:xfrm>
            <a:off x="3669609" y="3904235"/>
            <a:ext cx="174061" cy="16166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FDBBC9DA-82F0-4FF9-9F59-D1556597BAF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37864" r="49279" b="60466"/>
          <a:stretch/>
        </p:blipFill>
        <p:spPr>
          <a:xfrm>
            <a:off x="3661875" y="4159397"/>
            <a:ext cx="174062" cy="178438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D27121C4-8123-4F68-8AB1-16D25FAF8F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0146" r="49060" b="58185"/>
          <a:stretch/>
        </p:blipFill>
        <p:spPr>
          <a:xfrm>
            <a:off x="3669608" y="4420107"/>
            <a:ext cx="182801" cy="178438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FE6D7D49-C37F-4A4D-8D25-CD3762E677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8517" r="49278" b="49858"/>
          <a:stretch/>
        </p:blipFill>
        <p:spPr>
          <a:xfrm>
            <a:off x="3669608" y="5185757"/>
            <a:ext cx="166329" cy="173704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76D8898A-CB36-44EB-BF3B-EFF0C7960D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50648" r="49382" b="47727"/>
          <a:stretch/>
        </p:blipFill>
        <p:spPr>
          <a:xfrm>
            <a:off x="3661874" y="5413618"/>
            <a:ext cx="166329" cy="17370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3EEAD4F7-50B5-4F42-9117-742E9269FC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52780" r="49176" b="45630"/>
          <a:stretch/>
        </p:blipFill>
        <p:spPr>
          <a:xfrm>
            <a:off x="3669608" y="5641479"/>
            <a:ext cx="174062" cy="170024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68CDD956-9FE8-4EC1-867F-4CED90BFC5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 t="60726" r="49176" b="37472"/>
          <a:stretch/>
        </p:blipFill>
        <p:spPr>
          <a:xfrm>
            <a:off x="3661872" y="6490793"/>
            <a:ext cx="181797" cy="192500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2912A77A-B298-45F4-84B5-A6F001B44CA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62952" r="49279" b="35341"/>
          <a:stretch/>
        </p:blipFill>
        <p:spPr>
          <a:xfrm>
            <a:off x="3669608" y="6728573"/>
            <a:ext cx="166329" cy="1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96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</TotalTime>
  <Words>1595</Words>
  <Application>Microsoft Office PowerPoint</Application>
  <PresentationFormat>กำหนดเอง</PresentationFormat>
  <Paragraphs>270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Arial</vt:lpstr>
      <vt:lpstr>Mitr Light</vt:lpstr>
      <vt:lpstr>Mitr</vt:lpstr>
      <vt:lpstr>Calibri Light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Hauptstr. 1</cp:lastModifiedBy>
  <cp:revision>543</cp:revision>
  <dcterms:created xsi:type="dcterms:W3CDTF">2020-07-02T05:42:55Z</dcterms:created>
  <dcterms:modified xsi:type="dcterms:W3CDTF">2021-09-21T10:25:29Z</dcterms:modified>
</cp:coreProperties>
</file>